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75" r:id="rId5"/>
    <p:sldId id="1514" r:id="rId6"/>
    <p:sldId id="1656" r:id="rId7"/>
    <p:sldId id="1689" r:id="rId8"/>
    <p:sldId id="1668" r:id="rId9"/>
    <p:sldId id="1687" r:id="rId10"/>
    <p:sldId id="1669" r:id="rId11"/>
    <p:sldId id="1673" r:id="rId12"/>
    <p:sldId id="1688" r:id="rId13"/>
    <p:sldId id="1672" r:id="rId14"/>
    <p:sldId id="261" r:id="rId15"/>
    <p:sldId id="1686" r:id="rId16"/>
    <p:sldId id="1679" r:id="rId17"/>
    <p:sldId id="1681" r:id="rId18"/>
    <p:sldId id="1678" r:id="rId19"/>
    <p:sldId id="1685" r:id="rId20"/>
    <p:sldId id="1675" r:id="rId21"/>
    <p:sldId id="1682" r:id="rId22"/>
    <p:sldId id="1683" r:id="rId23"/>
    <p:sldId id="1684" r:id="rId24"/>
    <p:sldId id="16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A365EA-D20C-495E-AE18-55E9DD9FB6FB}" v="544" dt="2026-02-03T06:12:02.520"/>
  </p1510:revLst>
</p1510:revInfo>
</file>

<file path=ppt/tableStyles.xml><?xml version="1.0" encoding="utf-8"?>
<a:tblStyleLst xmlns:a="http://schemas.openxmlformats.org/drawingml/2006/main" def="{F5AB1C69-6EDB-4FF4-983F-18BD219EF322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bhu Asish Panda" userId="22597e5222773c0b" providerId="LiveId" clId="{E60CB3FE-77E3-4F0D-8D4A-281671C3A593}"/>
    <pc:docChg chg="undo custSel addSld delSld modSld">
      <pc:chgData name="Bibhu Asish Panda" userId="22597e5222773c0b" providerId="LiveId" clId="{E60CB3FE-77E3-4F0D-8D4A-281671C3A593}" dt="2026-02-03T06:12:07.812" v="1637" actId="47"/>
      <pc:docMkLst>
        <pc:docMk/>
      </pc:docMkLst>
      <pc:sldChg chg="modSp mod">
        <pc:chgData name="Bibhu Asish Panda" userId="22597e5222773c0b" providerId="LiveId" clId="{E60CB3FE-77E3-4F0D-8D4A-281671C3A593}" dt="2026-01-28T05:27:42.937" v="70" actId="20577"/>
        <pc:sldMkLst>
          <pc:docMk/>
          <pc:sldMk cId="187927555" sldId="261"/>
        </pc:sldMkLst>
        <pc:spChg chg="mod">
          <ac:chgData name="Bibhu Asish Panda" userId="22597e5222773c0b" providerId="LiveId" clId="{E60CB3FE-77E3-4F0D-8D4A-281671C3A593}" dt="2026-01-28T05:27:30.726" v="63" actId="20577"/>
          <ac:spMkLst>
            <pc:docMk/>
            <pc:sldMk cId="187927555" sldId="261"/>
            <ac:spMk id="13" creationId="{C37BBF16-B44B-A1C2-A690-304D297FA0CB}"/>
          </ac:spMkLst>
        </pc:spChg>
        <pc:spChg chg="mod">
          <ac:chgData name="Bibhu Asish Panda" userId="22597e5222773c0b" providerId="LiveId" clId="{E60CB3FE-77E3-4F0D-8D4A-281671C3A593}" dt="2026-01-28T05:27:36.274" v="65" actId="20577"/>
          <ac:spMkLst>
            <pc:docMk/>
            <pc:sldMk cId="187927555" sldId="261"/>
            <ac:spMk id="14" creationId="{CE3070E8-1A57-5BC9-44F6-C4472D585D1D}"/>
          </ac:spMkLst>
        </pc:spChg>
        <pc:spChg chg="mod">
          <ac:chgData name="Bibhu Asish Panda" userId="22597e5222773c0b" providerId="LiveId" clId="{E60CB3FE-77E3-4F0D-8D4A-281671C3A593}" dt="2026-01-28T05:27:39.176" v="67" actId="20577"/>
          <ac:spMkLst>
            <pc:docMk/>
            <pc:sldMk cId="187927555" sldId="261"/>
            <ac:spMk id="15" creationId="{23F95798-1D23-4A43-A9B4-C5C995CAC1A2}"/>
          </ac:spMkLst>
        </pc:spChg>
        <pc:spChg chg="mod">
          <ac:chgData name="Bibhu Asish Panda" userId="22597e5222773c0b" providerId="LiveId" clId="{E60CB3FE-77E3-4F0D-8D4A-281671C3A593}" dt="2026-01-28T05:27:42.937" v="70" actId="20577"/>
          <ac:spMkLst>
            <pc:docMk/>
            <pc:sldMk cId="187927555" sldId="261"/>
            <ac:spMk id="16" creationId="{C153FAD2-D8C1-232F-B061-55291EC70721}"/>
          </ac:spMkLst>
        </pc:spChg>
      </pc:sldChg>
      <pc:sldChg chg="addSp modSp mod">
        <pc:chgData name="Bibhu Asish Panda" userId="22597e5222773c0b" providerId="LiveId" clId="{E60CB3FE-77E3-4F0D-8D4A-281671C3A593}" dt="2026-01-28T10:39:31.674" v="648" actId="20577"/>
        <pc:sldMkLst>
          <pc:docMk/>
          <pc:sldMk cId="5907223" sldId="275"/>
        </pc:sldMkLst>
        <pc:spChg chg="mod">
          <ac:chgData name="Bibhu Asish Panda" userId="22597e5222773c0b" providerId="LiveId" clId="{E60CB3FE-77E3-4F0D-8D4A-281671C3A593}" dt="2026-01-28T10:39:01.676" v="644" actId="1076"/>
          <ac:spMkLst>
            <pc:docMk/>
            <pc:sldMk cId="5907223" sldId="275"/>
            <ac:spMk id="2" creationId="{10326C36-1D7D-EA4D-E297-78FED3BA9C03}"/>
          </ac:spMkLst>
        </pc:spChg>
        <pc:spChg chg="mod">
          <ac:chgData name="Bibhu Asish Panda" userId="22597e5222773c0b" providerId="LiveId" clId="{E60CB3FE-77E3-4F0D-8D4A-281671C3A593}" dt="2026-01-28T10:37:31.019" v="632" actId="255"/>
          <ac:spMkLst>
            <pc:docMk/>
            <pc:sldMk cId="5907223" sldId="275"/>
            <ac:spMk id="8" creationId="{D73ED9DF-DCF2-FB9B-0464-DDA0BB2AA192}"/>
          </ac:spMkLst>
        </pc:spChg>
        <pc:spChg chg="mod">
          <ac:chgData name="Bibhu Asish Panda" userId="22597e5222773c0b" providerId="LiveId" clId="{E60CB3FE-77E3-4F0D-8D4A-281671C3A593}" dt="2026-01-28T10:39:31.674" v="648" actId="20577"/>
          <ac:spMkLst>
            <pc:docMk/>
            <pc:sldMk cId="5907223" sldId="275"/>
            <ac:spMk id="11" creationId="{B67ED6B7-70D8-A125-8751-4A1FB32D3A49}"/>
          </ac:spMkLst>
        </pc:spChg>
        <pc:spChg chg="mod">
          <ac:chgData name="Bibhu Asish Panda" userId="22597e5222773c0b" providerId="LiveId" clId="{E60CB3FE-77E3-4F0D-8D4A-281671C3A593}" dt="2026-01-28T10:37:47.838" v="636" actId="255"/>
          <ac:spMkLst>
            <pc:docMk/>
            <pc:sldMk cId="5907223" sldId="275"/>
            <ac:spMk id="14" creationId="{85AFEA9D-03C4-446F-5595-E0B764B83D40}"/>
          </ac:spMkLst>
        </pc:spChg>
        <pc:grpChg chg="add mod">
          <ac:chgData name="Bibhu Asish Panda" userId="22597e5222773c0b" providerId="LiveId" clId="{E60CB3FE-77E3-4F0D-8D4A-281671C3A593}" dt="2026-01-28T10:38:56.604" v="643" actId="1076"/>
          <ac:grpSpMkLst>
            <pc:docMk/>
            <pc:sldMk cId="5907223" sldId="275"/>
            <ac:grpSpMk id="4" creationId="{442BBE44-7699-EA58-71FC-2F4295CF3362}"/>
          </ac:grpSpMkLst>
        </pc:grpChg>
        <pc:cxnChg chg="mod">
          <ac:chgData name="Bibhu Asish Panda" userId="22597e5222773c0b" providerId="LiveId" clId="{E60CB3FE-77E3-4F0D-8D4A-281671C3A593}" dt="2026-01-28T10:36:04.115" v="625" actId="1076"/>
          <ac:cxnSpMkLst>
            <pc:docMk/>
            <pc:sldMk cId="5907223" sldId="275"/>
            <ac:cxnSpMk id="12" creationId="{26137658-AA77-2872-81F7-C9A3B825F389}"/>
          </ac:cxnSpMkLst>
        </pc:cxnChg>
      </pc:sldChg>
      <pc:sldChg chg="modSp add del mod">
        <pc:chgData name="Bibhu Asish Panda" userId="22597e5222773c0b" providerId="LiveId" clId="{E60CB3FE-77E3-4F0D-8D4A-281671C3A593}" dt="2026-01-30T06:20:30.726" v="1632" actId="20577"/>
        <pc:sldMkLst>
          <pc:docMk/>
          <pc:sldMk cId="2002021855" sldId="1514"/>
        </pc:sldMkLst>
        <pc:spChg chg="mod">
          <ac:chgData name="Bibhu Asish Panda" userId="22597e5222773c0b" providerId="LiveId" clId="{E60CB3FE-77E3-4F0D-8D4A-281671C3A593}" dt="2026-01-29T05:34:41.742" v="705" actId="1076"/>
          <ac:spMkLst>
            <pc:docMk/>
            <pc:sldMk cId="2002021855" sldId="1514"/>
            <ac:spMk id="2" creationId="{F31FB56E-1A01-8D29-F217-638F3BEF697B}"/>
          </ac:spMkLst>
        </pc:spChg>
        <pc:spChg chg="mod">
          <ac:chgData name="Bibhu Asish Panda" userId="22597e5222773c0b" providerId="LiveId" clId="{E60CB3FE-77E3-4F0D-8D4A-281671C3A593}" dt="2026-01-30T06:20:30.726" v="1632" actId="20577"/>
          <ac:spMkLst>
            <pc:docMk/>
            <pc:sldMk cId="2002021855" sldId="1514"/>
            <ac:spMk id="3" creationId="{8DE9521F-CC42-235E-F804-B826A36205D1}"/>
          </ac:spMkLst>
        </pc:spChg>
      </pc:sldChg>
      <pc:sldChg chg="modSp mod">
        <pc:chgData name="Bibhu Asish Panda" userId="22597e5222773c0b" providerId="LiveId" clId="{E60CB3FE-77E3-4F0D-8D4A-281671C3A593}" dt="2026-01-30T03:28:09.628" v="1281" actId="255"/>
        <pc:sldMkLst>
          <pc:docMk/>
          <pc:sldMk cId="3901277113" sldId="1656"/>
        </pc:sldMkLst>
        <pc:spChg chg="mod">
          <ac:chgData name="Bibhu Asish Panda" userId="22597e5222773c0b" providerId="LiveId" clId="{E60CB3FE-77E3-4F0D-8D4A-281671C3A593}" dt="2026-01-30T03:28:09.628" v="1281" actId="255"/>
          <ac:spMkLst>
            <pc:docMk/>
            <pc:sldMk cId="3901277113" sldId="1656"/>
            <ac:spMk id="7" creationId="{BC5C0AB1-C3E0-9A6E-F18F-2ACAEB29BFF3}"/>
          </ac:spMkLst>
        </pc:spChg>
      </pc:sldChg>
      <pc:sldChg chg="modSp mod">
        <pc:chgData name="Bibhu Asish Panda" userId="22597e5222773c0b" providerId="LiveId" clId="{E60CB3FE-77E3-4F0D-8D4A-281671C3A593}" dt="2026-01-30T02:41:06.143" v="768" actId="113"/>
        <pc:sldMkLst>
          <pc:docMk/>
          <pc:sldMk cId="1593245592" sldId="1668"/>
        </pc:sldMkLst>
        <pc:spChg chg="mod">
          <ac:chgData name="Bibhu Asish Panda" userId="22597e5222773c0b" providerId="LiveId" clId="{E60CB3FE-77E3-4F0D-8D4A-281671C3A593}" dt="2026-01-28T05:25:38.243" v="47" actId="20577"/>
          <ac:spMkLst>
            <pc:docMk/>
            <pc:sldMk cId="1593245592" sldId="1668"/>
            <ac:spMk id="4" creationId="{2967A3DB-D665-8B30-A6A4-206EA3D59CC0}"/>
          </ac:spMkLst>
        </pc:spChg>
        <pc:spChg chg="mod">
          <ac:chgData name="Bibhu Asish Panda" userId="22597e5222773c0b" providerId="LiveId" clId="{E60CB3FE-77E3-4F0D-8D4A-281671C3A593}" dt="2026-01-29T05:34:30.588" v="704" actId="1076"/>
          <ac:spMkLst>
            <pc:docMk/>
            <pc:sldMk cId="1593245592" sldId="1668"/>
            <ac:spMk id="5" creationId="{14FDDC64-EEA4-9A6A-9D0A-E790B35D1501}"/>
          </ac:spMkLst>
        </pc:spChg>
        <pc:spChg chg="mod">
          <ac:chgData name="Bibhu Asish Panda" userId="22597e5222773c0b" providerId="LiveId" clId="{E60CB3FE-77E3-4F0D-8D4A-281671C3A593}" dt="2026-01-30T02:41:06.143" v="768" actId="113"/>
          <ac:spMkLst>
            <pc:docMk/>
            <pc:sldMk cId="1593245592" sldId="1668"/>
            <ac:spMk id="7" creationId="{A83E5730-0A4F-369E-652B-242D2D8B1EA6}"/>
          </ac:spMkLst>
        </pc:spChg>
      </pc:sldChg>
      <pc:sldChg chg="modSp mod">
        <pc:chgData name="Bibhu Asish Panda" userId="22597e5222773c0b" providerId="LiveId" clId="{E60CB3FE-77E3-4F0D-8D4A-281671C3A593}" dt="2026-01-30T04:07:13.652" v="1413" actId="1076"/>
        <pc:sldMkLst>
          <pc:docMk/>
          <pc:sldMk cId="2062130037" sldId="1669"/>
        </pc:sldMkLst>
        <pc:spChg chg="mod">
          <ac:chgData name="Bibhu Asish Panda" userId="22597e5222773c0b" providerId="LiveId" clId="{E60CB3FE-77E3-4F0D-8D4A-281671C3A593}" dt="2026-01-29T05:35:17.609" v="708"/>
          <ac:spMkLst>
            <pc:docMk/>
            <pc:sldMk cId="2062130037" sldId="1669"/>
            <ac:spMk id="5" creationId="{86538C3E-6B23-A261-17DD-79F7471D3CBC}"/>
          </ac:spMkLst>
        </pc:spChg>
        <pc:spChg chg="mod">
          <ac:chgData name="Bibhu Asish Panda" userId="22597e5222773c0b" providerId="LiveId" clId="{E60CB3FE-77E3-4F0D-8D4A-281671C3A593}" dt="2026-01-28T05:25:59.312" v="49" actId="20577"/>
          <ac:spMkLst>
            <pc:docMk/>
            <pc:sldMk cId="2062130037" sldId="1669"/>
            <ac:spMk id="11" creationId="{90B93CFC-0B09-E572-1055-10B7F4139440}"/>
          </ac:spMkLst>
        </pc:spChg>
        <pc:spChg chg="mod">
          <ac:chgData name="Bibhu Asish Panda" userId="22597e5222773c0b" providerId="LiveId" clId="{E60CB3FE-77E3-4F0D-8D4A-281671C3A593}" dt="2026-01-28T05:26:09.323" v="53" actId="20577"/>
          <ac:spMkLst>
            <pc:docMk/>
            <pc:sldMk cId="2062130037" sldId="1669"/>
            <ac:spMk id="17" creationId="{C47F669F-6B3D-712A-5B7C-0B98916AC14C}"/>
          </ac:spMkLst>
        </pc:spChg>
        <pc:grpChg chg="mod">
          <ac:chgData name="Bibhu Asish Panda" userId="22597e5222773c0b" providerId="LiveId" clId="{E60CB3FE-77E3-4F0D-8D4A-281671C3A593}" dt="2026-01-30T04:07:13.652" v="1413" actId="1076"/>
          <ac:grpSpMkLst>
            <pc:docMk/>
            <pc:sldMk cId="2062130037" sldId="1669"/>
            <ac:grpSpMk id="18" creationId="{90F58564-020A-EE9E-1FF3-17EFA5BD764F}"/>
          </ac:grpSpMkLst>
        </pc:grpChg>
      </pc:sldChg>
      <pc:sldChg chg="addSp delSp modSp del mod">
        <pc:chgData name="Bibhu Asish Panda" userId="22597e5222773c0b" providerId="LiveId" clId="{E60CB3FE-77E3-4F0D-8D4A-281671C3A593}" dt="2026-02-03T06:12:07.812" v="1637" actId="47"/>
        <pc:sldMkLst>
          <pc:docMk/>
          <pc:sldMk cId="2638730377" sldId="1671"/>
        </pc:sldMkLst>
        <pc:spChg chg="mod">
          <ac:chgData name="Bibhu Asish Panda" userId="22597e5222773c0b" providerId="LiveId" clId="{E60CB3FE-77E3-4F0D-8D4A-281671C3A593}" dt="2026-01-29T05:34:18.177" v="702" actId="1076"/>
          <ac:spMkLst>
            <pc:docMk/>
            <pc:sldMk cId="2638730377" sldId="1671"/>
            <ac:spMk id="5" creationId="{D49B9D65-3018-F721-C3D8-8C6088C82A58}"/>
          </ac:spMkLst>
        </pc:spChg>
        <pc:graphicFrameChg chg="add mod modGraphic">
          <ac:chgData name="Bibhu Asish Panda" userId="22597e5222773c0b" providerId="LiveId" clId="{E60CB3FE-77E3-4F0D-8D4A-281671C3A593}" dt="2026-01-30T03:31:31.433" v="1296" actId="20577"/>
          <ac:graphicFrameMkLst>
            <pc:docMk/>
            <pc:sldMk cId="2638730377" sldId="1671"/>
            <ac:graphicFrameMk id="3" creationId="{1137BBCB-511E-F8F8-B41F-E6EF0BAA482C}"/>
          </ac:graphicFrameMkLst>
        </pc:graphicFrameChg>
        <pc:picChg chg="mod">
          <ac:chgData name="Bibhu Asish Panda" userId="22597e5222773c0b" providerId="LiveId" clId="{E60CB3FE-77E3-4F0D-8D4A-281671C3A593}" dt="2026-01-28T05:58:18.149" v="153" actId="1076"/>
          <ac:picMkLst>
            <pc:docMk/>
            <pc:sldMk cId="2638730377" sldId="1671"/>
            <ac:picMk id="6" creationId="{24BF89D7-C0E5-25BA-5D1B-A44CD2B45E26}"/>
          </ac:picMkLst>
        </pc:picChg>
      </pc:sldChg>
      <pc:sldChg chg="modSp mod">
        <pc:chgData name="Bibhu Asish Panda" userId="22597e5222773c0b" providerId="LiveId" clId="{E60CB3FE-77E3-4F0D-8D4A-281671C3A593}" dt="2026-01-29T05:38:23.871" v="715" actId="14100"/>
        <pc:sldMkLst>
          <pc:docMk/>
          <pc:sldMk cId="974621692" sldId="1672"/>
        </pc:sldMkLst>
        <pc:spChg chg="mod">
          <ac:chgData name="Bibhu Asish Panda" userId="22597e5222773c0b" providerId="LiveId" clId="{E60CB3FE-77E3-4F0D-8D4A-281671C3A593}" dt="2026-01-29T05:38:23.871" v="715" actId="14100"/>
          <ac:spMkLst>
            <pc:docMk/>
            <pc:sldMk cId="974621692" sldId="1672"/>
            <ac:spMk id="13" creationId="{19C34C3D-BA30-C8CE-3A6E-8E15430C6630}"/>
          </ac:spMkLst>
        </pc:spChg>
        <pc:grpChg chg="mod">
          <ac:chgData name="Bibhu Asish Panda" userId="22597e5222773c0b" providerId="LiveId" clId="{E60CB3FE-77E3-4F0D-8D4A-281671C3A593}" dt="2026-01-29T05:38:15.069" v="713" actId="14100"/>
          <ac:grpSpMkLst>
            <pc:docMk/>
            <pc:sldMk cId="974621692" sldId="1672"/>
            <ac:grpSpMk id="12" creationId="{A0571B03-FCBF-9A47-5D68-8786DA8820B9}"/>
          </ac:grpSpMkLst>
        </pc:grpChg>
      </pc:sldChg>
      <pc:sldChg chg="addSp delSp modSp mod">
        <pc:chgData name="Bibhu Asish Panda" userId="22597e5222773c0b" providerId="LiveId" clId="{E60CB3FE-77E3-4F0D-8D4A-281671C3A593}" dt="2026-01-30T04:10:37.164" v="1416" actId="1076"/>
        <pc:sldMkLst>
          <pc:docMk/>
          <pc:sldMk cId="2155097253" sldId="1673"/>
        </pc:sldMkLst>
        <pc:spChg chg="mod">
          <ac:chgData name="Bibhu Asish Panda" userId="22597e5222773c0b" providerId="LiveId" clId="{E60CB3FE-77E3-4F0D-8D4A-281671C3A593}" dt="2026-01-30T03:22:55.838" v="1199" actId="403"/>
          <ac:spMkLst>
            <pc:docMk/>
            <pc:sldMk cId="2155097253" sldId="1673"/>
            <ac:spMk id="5" creationId="{4D32C700-CF40-3045-BA1F-FA25F4D43EC2}"/>
          </ac:spMkLst>
        </pc:spChg>
        <pc:spChg chg="mod">
          <ac:chgData name="Bibhu Asish Panda" userId="22597e5222773c0b" providerId="LiveId" clId="{E60CB3FE-77E3-4F0D-8D4A-281671C3A593}" dt="2026-01-30T04:09:32.598" v="1415" actId="113"/>
          <ac:spMkLst>
            <pc:docMk/>
            <pc:sldMk cId="2155097253" sldId="1673"/>
            <ac:spMk id="7" creationId="{7D736F5B-34E7-FBD4-FF5F-B6A49D31DD0E}"/>
          </ac:spMkLst>
        </pc:spChg>
        <pc:spChg chg="add mod">
          <ac:chgData name="Bibhu Asish Panda" userId="22597e5222773c0b" providerId="LiveId" clId="{E60CB3FE-77E3-4F0D-8D4A-281671C3A593}" dt="2026-01-30T03:22:49.762" v="1198" actId="1076"/>
          <ac:spMkLst>
            <pc:docMk/>
            <pc:sldMk cId="2155097253" sldId="1673"/>
            <ac:spMk id="10" creationId="{D0AE7F66-6A45-4685-8852-FF3A58A34093}"/>
          </ac:spMkLst>
        </pc:spChg>
        <pc:spChg chg="add mod">
          <ac:chgData name="Bibhu Asish Panda" userId="22597e5222773c0b" providerId="LiveId" clId="{E60CB3FE-77E3-4F0D-8D4A-281671C3A593}" dt="2026-01-30T03:22:49.762" v="1198" actId="1076"/>
          <ac:spMkLst>
            <pc:docMk/>
            <pc:sldMk cId="2155097253" sldId="1673"/>
            <ac:spMk id="11" creationId="{383970D7-F59D-99BF-8E3F-A7DE2FC72BF2}"/>
          </ac:spMkLst>
        </pc:spChg>
        <pc:spChg chg="add mod">
          <ac:chgData name="Bibhu Asish Panda" userId="22597e5222773c0b" providerId="LiveId" clId="{E60CB3FE-77E3-4F0D-8D4A-281671C3A593}" dt="2026-01-30T04:10:37.164" v="1416" actId="1076"/>
          <ac:spMkLst>
            <pc:docMk/>
            <pc:sldMk cId="2155097253" sldId="1673"/>
            <ac:spMk id="12" creationId="{58388E67-BD65-A6AE-D75F-CAEBAA9A7FF9}"/>
          </ac:spMkLst>
        </pc:spChg>
        <pc:spChg chg="add mod">
          <ac:chgData name="Bibhu Asish Panda" userId="22597e5222773c0b" providerId="LiveId" clId="{E60CB3FE-77E3-4F0D-8D4A-281671C3A593}" dt="2026-01-30T03:22:49.762" v="1198" actId="1076"/>
          <ac:spMkLst>
            <pc:docMk/>
            <pc:sldMk cId="2155097253" sldId="1673"/>
            <ac:spMk id="13" creationId="{AEB8F76D-9019-2589-9547-AFF0F8287FE9}"/>
          </ac:spMkLst>
        </pc:spChg>
      </pc:sldChg>
      <pc:sldChg chg="modSp mod">
        <pc:chgData name="Bibhu Asish Panda" userId="22597e5222773c0b" providerId="LiveId" clId="{E60CB3FE-77E3-4F0D-8D4A-281671C3A593}" dt="2026-01-30T03:26:42.127" v="1276" actId="20577"/>
        <pc:sldMkLst>
          <pc:docMk/>
          <pc:sldMk cId="3945710054" sldId="1675"/>
        </pc:sldMkLst>
        <pc:spChg chg="mod">
          <ac:chgData name="Bibhu Asish Panda" userId="22597e5222773c0b" providerId="LiveId" clId="{E60CB3FE-77E3-4F0D-8D4A-281671C3A593}" dt="2026-01-29T05:40:35.647" v="734" actId="20577"/>
          <ac:spMkLst>
            <pc:docMk/>
            <pc:sldMk cId="3945710054" sldId="1675"/>
            <ac:spMk id="4" creationId="{1BE1E1A2-FF88-A9FB-1191-A9C2864CCCE1}"/>
          </ac:spMkLst>
        </pc:spChg>
        <pc:spChg chg="mod">
          <ac:chgData name="Bibhu Asish Panda" userId="22597e5222773c0b" providerId="LiveId" clId="{E60CB3FE-77E3-4F0D-8D4A-281671C3A593}" dt="2026-01-29T05:40:51.829" v="742" actId="20577"/>
          <ac:spMkLst>
            <pc:docMk/>
            <pc:sldMk cId="3945710054" sldId="1675"/>
            <ac:spMk id="11" creationId="{8C73287A-5F9D-71EA-ED36-27B790D837F9}"/>
          </ac:spMkLst>
        </pc:spChg>
        <pc:spChg chg="mod">
          <ac:chgData name="Bibhu Asish Panda" userId="22597e5222773c0b" providerId="LiveId" clId="{E60CB3FE-77E3-4F0D-8D4A-281671C3A593}" dt="2026-01-29T05:40:56.863" v="746" actId="20577"/>
          <ac:spMkLst>
            <pc:docMk/>
            <pc:sldMk cId="3945710054" sldId="1675"/>
            <ac:spMk id="14" creationId="{8EDD5512-8A3E-C6EC-C2C0-DA90CBA69481}"/>
          </ac:spMkLst>
        </pc:spChg>
        <pc:spChg chg="mod">
          <ac:chgData name="Bibhu Asish Panda" userId="22597e5222773c0b" providerId="LiveId" clId="{E60CB3FE-77E3-4F0D-8D4A-281671C3A593}" dt="2026-01-30T03:26:31.860" v="1272" actId="20577"/>
          <ac:spMkLst>
            <pc:docMk/>
            <pc:sldMk cId="3945710054" sldId="1675"/>
            <ac:spMk id="22" creationId="{6138FBB4-6782-E8E1-1559-2A84B3570D7E}"/>
          </ac:spMkLst>
        </pc:spChg>
        <pc:spChg chg="mod">
          <ac:chgData name="Bibhu Asish Panda" userId="22597e5222773c0b" providerId="LiveId" clId="{E60CB3FE-77E3-4F0D-8D4A-281671C3A593}" dt="2026-01-30T03:26:35.670" v="1274" actId="20577"/>
          <ac:spMkLst>
            <pc:docMk/>
            <pc:sldMk cId="3945710054" sldId="1675"/>
            <ac:spMk id="26" creationId="{7634BDA9-9F3A-3CA3-E615-05D28BC6A15F}"/>
          </ac:spMkLst>
        </pc:spChg>
        <pc:spChg chg="mod">
          <ac:chgData name="Bibhu Asish Panda" userId="22597e5222773c0b" providerId="LiveId" clId="{E60CB3FE-77E3-4F0D-8D4A-281671C3A593}" dt="2026-01-30T03:26:42.127" v="1276" actId="20577"/>
          <ac:spMkLst>
            <pc:docMk/>
            <pc:sldMk cId="3945710054" sldId="1675"/>
            <ac:spMk id="30" creationId="{10A2B478-BF89-4F95-87BC-362CD0C23BB4}"/>
          </ac:spMkLst>
        </pc:spChg>
      </pc:sldChg>
      <pc:sldChg chg="modSp mod">
        <pc:chgData name="Bibhu Asish Panda" userId="22597e5222773c0b" providerId="LiveId" clId="{E60CB3FE-77E3-4F0D-8D4A-281671C3A593}" dt="2026-01-29T05:39:06.234" v="716" actId="115"/>
        <pc:sldMkLst>
          <pc:docMk/>
          <pc:sldMk cId="2890055073" sldId="1678"/>
        </pc:sldMkLst>
        <pc:spChg chg="mod">
          <ac:chgData name="Bibhu Asish Panda" userId="22597e5222773c0b" providerId="LiveId" clId="{E60CB3FE-77E3-4F0D-8D4A-281671C3A593}" dt="2026-01-29T05:39:06.234" v="716" actId="115"/>
          <ac:spMkLst>
            <pc:docMk/>
            <pc:sldMk cId="2890055073" sldId="1678"/>
            <ac:spMk id="5" creationId="{810F89C4-4E03-B20A-249A-083F22C44EEB}"/>
          </ac:spMkLst>
        </pc:spChg>
      </pc:sldChg>
      <pc:sldChg chg="modSp mod">
        <pc:chgData name="Bibhu Asish Panda" userId="22597e5222773c0b" providerId="LiveId" clId="{E60CB3FE-77E3-4F0D-8D4A-281671C3A593}" dt="2026-01-29T05:37:04.040" v="712" actId="20577"/>
        <pc:sldMkLst>
          <pc:docMk/>
          <pc:sldMk cId="3431875424" sldId="1679"/>
        </pc:sldMkLst>
        <pc:spChg chg="mod">
          <ac:chgData name="Bibhu Asish Panda" userId="22597e5222773c0b" providerId="LiveId" clId="{E60CB3FE-77E3-4F0D-8D4A-281671C3A593}" dt="2026-01-29T05:37:04.040" v="712" actId="20577"/>
          <ac:spMkLst>
            <pc:docMk/>
            <pc:sldMk cId="3431875424" sldId="1679"/>
            <ac:spMk id="12" creationId="{A1FCD74E-C254-B11A-6A4B-4609EBD2B4DF}"/>
          </ac:spMkLst>
        </pc:spChg>
        <pc:spChg chg="mod">
          <ac:chgData name="Bibhu Asish Panda" userId="22597e5222773c0b" providerId="LiveId" clId="{E60CB3FE-77E3-4F0D-8D4A-281671C3A593}" dt="2026-01-28T05:27:52.819" v="76" actId="20577"/>
          <ac:spMkLst>
            <pc:docMk/>
            <pc:sldMk cId="3431875424" sldId="1679"/>
            <ac:spMk id="13" creationId="{AD2B9092-C3D4-EA24-AD44-B3CCD38C1F91}"/>
          </ac:spMkLst>
        </pc:spChg>
        <pc:spChg chg="mod">
          <ac:chgData name="Bibhu Asish Panda" userId="22597e5222773c0b" providerId="LiveId" clId="{E60CB3FE-77E3-4F0D-8D4A-281671C3A593}" dt="2026-01-28T05:27:58.593" v="79" actId="20577"/>
          <ac:spMkLst>
            <pc:docMk/>
            <pc:sldMk cId="3431875424" sldId="1679"/>
            <ac:spMk id="14" creationId="{79554DE4-828E-F693-6471-C6DB97756D78}"/>
          </ac:spMkLst>
        </pc:spChg>
      </pc:sldChg>
      <pc:sldChg chg="modSp mod">
        <pc:chgData name="Bibhu Asish Panda" userId="22597e5222773c0b" providerId="LiveId" clId="{E60CB3FE-77E3-4F0D-8D4A-281671C3A593}" dt="2026-01-28T05:28:05.235" v="82" actId="20577"/>
        <pc:sldMkLst>
          <pc:docMk/>
          <pc:sldMk cId="3742972064" sldId="1681"/>
        </pc:sldMkLst>
        <pc:spChg chg="mod">
          <ac:chgData name="Bibhu Asish Panda" userId="22597e5222773c0b" providerId="LiveId" clId="{E60CB3FE-77E3-4F0D-8D4A-281671C3A593}" dt="2026-01-28T05:28:05.235" v="82" actId="20577"/>
          <ac:spMkLst>
            <pc:docMk/>
            <pc:sldMk cId="3742972064" sldId="1681"/>
            <ac:spMk id="14" creationId="{3F342628-1C10-DBA4-AC0C-B0411D2A0355}"/>
          </ac:spMkLst>
        </pc:spChg>
      </pc:sldChg>
      <pc:sldChg chg="modSp mod">
        <pc:chgData name="Bibhu Asish Panda" userId="22597e5222773c0b" providerId="LiveId" clId="{E60CB3FE-77E3-4F0D-8D4A-281671C3A593}" dt="2026-01-30T03:52:53.525" v="1356" actId="1076"/>
        <pc:sldMkLst>
          <pc:docMk/>
          <pc:sldMk cId="3834911816" sldId="1684"/>
        </pc:sldMkLst>
        <pc:spChg chg="mod">
          <ac:chgData name="Bibhu Asish Panda" userId="22597e5222773c0b" providerId="LiveId" clId="{E60CB3FE-77E3-4F0D-8D4A-281671C3A593}" dt="2026-01-30T03:52:26.056" v="1354" actId="1076"/>
          <ac:spMkLst>
            <pc:docMk/>
            <pc:sldMk cId="3834911816" sldId="1684"/>
            <ac:spMk id="5" creationId="{6EDD577C-781A-1075-1E04-E0A0E89821AC}"/>
          </ac:spMkLst>
        </pc:spChg>
        <pc:spChg chg="mod">
          <ac:chgData name="Bibhu Asish Panda" userId="22597e5222773c0b" providerId="LiveId" clId="{E60CB3FE-77E3-4F0D-8D4A-281671C3A593}" dt="2026-01-30T03:52:53.525" v="1356" actId="1076"/>
          <ac:spMkLst>
            <pc:docMk/>
            <pc:sldMk cId="3834911816" sldId="1684"/>
            <ac:spMk id="7" creationId="{0B436D42-F2BD-9DAB-2FBA-580BBF0E4DD5}"/>
          </ac:spMkLst>
        </pc:spChg>
      </pc:sldChg>
      <pc:sldChg chg="addSp delSp modSp add mod">
        <pc:chgData name="Bibhu Asish Panda" userId="22597e5222773c0b" providerId="LiveId" clId="{E60CB3FE-77E3-4F0D-8D4A-281671C3A593}" dt="2026-01-30T06:21:27.704" v="1634" actId="14100"/>
        <pc:sldMkLst>
          <pc:docMk/>
          <pc:sldMk cId="1527542272" sldId="1685"/>
        </pc:sldMkLst>
        <pc:spChg chg="add mod">
          <ac:chgData name="Bibhu Asish Panda" userId="22597e5222773c0b" providerId="LiveId" clId="{E60CB3FE-77E3-4F0D-8D4A-281671C3A593}" dt="2026-01-28T06:26:03.507" v="357" actId="404"/>
          <ac:spMkLst>
            <pc:docMk/>
            <pc:sldMk cId="1527542272" sldId="1685"/>
            <ac:spMk id="2" creationId="{4A992719-C602-8321-2AE3-0AA50123A732}"/>
          </ac:spMkLst>
        </pc:spChg>
        <pc:spChg chg="add mod">
          <ac:chgData name="Bibhu Asish Panda" userId="22597e5222773c0b" providerId="LiveId" clId="{E60CB3FE-77E3-4F0D-8D4A-281671C3A593}" dt="2026-01-28T06:26:00.076" v="356" actId="404"/>
          <ac:spMkLst>
            <pc:docMk/>
            <pc:sldMk cId="1527542272" sldId="1685"/>
            <ac:spMk id="8" creationId="{0D45E53E-8013-C477-02D3-F92F5B19AEE1}"/>
          </ac:spMkLst>
        </pc:spChg>
        <pc:spChg chg="add mod">
          <ac:chgData name="Bibhu Asish Panda" userId="22597e5222773c0b" providerId="LiveId" clId="{E60CB3FE-77E3-4F0D-8D4A-281671C3A593}" dt="2026-01-30T03:26:25.449" v="1270" actId="20577"/>
          <ac:spMkLst>
            <pc:docMk/>
            <pc:sldMk cId="1527542272" sldId="1685"/>
            <ac:spMk id="11" creationId="{1022891B-C36B-44E8-257C-F373B753063D}"/>
          </ac:spMkLst>
        </pc:spChg>
        <pc:grpChg chg="add mod">
          <ac:chgData name="Bibhu Asish Panda" userId="22597e5222773c0b" providerId="LiveId" clId="{E60CB3FE-77E3-4F0D-8D4A-281671C3A593}" dt="2026-01-29T05:39:58.783" v="721" actId="14100"/>
          <ac:grpSpMkLst>
            <pc:docMk/>
            <pc:sldMk cId="1527542272" sldId="1685"/>
            <ac:grpSpMk id="4" creationId="{E83E5685-AE61-6161-CF9E-96726628BF0B}"/>
          </ac:grpSpMkLst>
        </pc:grpChg>
        <pc:grpChg chg="mod">
          <ac:chgData name="Bibhu Asish Panda" userId="22597e5222773c0b" providerId="LiveId" clId="{E60CB3FE-77E3-4F0D-8D4A-281671C3A593}" dt="2026-01-28T06:25:50.095" v="355" actId="14100"/>
          <ac:grpSpMkLst>
            <pc:docMk/>
            <pc:sldMk cId="1527542272" sldId="1685"/>
            <ac:grpSpMk id="9" creationId="{ACE2D0EE-27F4-38C3-57F4-BD72708624B2}"/>
          </ac:grpSpMkLst>
        </pc:grpChg>
        <pc:grpChg chg="mod">
          <ac:chgData name="Bibhu Asish Panda" userId="22597e5222773c0b" providerId="LiveId" clId="{E60CB3FE-77E3-4F0D-8D4A-281671C3A593}" dt="2026-01-28T06:25:45.885" v="354" actId="14100"/>
          <ac:grpSpMkLst>
            <pc:docMk/>
            <pc:sldMk cId="1527542272" sldId="1685"/>
            <ac:grpSpMk id="12" creationId="{1E47A9B7-D75C-8B3C-96E3-DB06B32E148A}"/>
          </ac:grpSpMkLst>
        </pc:grpChg>
        <pc:picChg chg="mod">
          <ac:chgData name="Bibhu Asish Panda" userId="22597e5222773c0b" providerId="LiveId" clId="{E60CB3FE-77E3-4F0D-8D4A-281671C3A593}" dt="2026-01-29T05:39:23.257" v="717" actId="164"/>
          <ac:picMkLst>
            <pc:docMk/>
            <pc:sldMk cId="1527542272" sldId="1685"/>
            <ac:picMk id="3" creationId="{6E7DCC1A-CFAB-814D-0615-D2247E94CEF2}"/>
          </ac:picMkLst>
        </pc:picChg>
        <pc:picChg chg="mod">
          <ac:chgData name="Bibhu Asish Panda" userId="22597e5222773c0b" providerId="LiveId" clId="{E60CB3FE-77E3-4F0D-8D4A-281671C3A593}" dt="2026-01-30T06:21:22.999" v="1633" actId="14100"/>
          <ac:picMkLst>
            <pc:docMk/>
            <pc:sldMk cId="1527542272" sldId="1685"/>
            <ac:picMk id="5" creationId="{7DE4D7FA-CFEA-841F-9251-6C16AFB54D49}"/>
          </ac:picMkLst>
        </pc:picChg>
        <pc:picChg chg="mod">
          <ac:chgData name="Bibhu Asish Panda" userId="22597e5222773c0b" providerId="LiveId" clId="{E60CB3FE-77E3-4F0D-8D4A-281671C3A593}" dt="2026-01-30T06:21:27.704" v="1634" actId="14100"/>
          <ac:picMkLst>
            <pc:docMk/>
            <pc:sldMk cId="1527542272" sldId="1685"/>
            <ac:picMk id="6" creationId="{41C1E618-2601-E948-39D7-92E962D28E05}"/>
          </ac:picMkLst>
        </pc:picChg>
        <pc:picChg chg="mod modCrop">
          <ac:chgData name="Bibhu Asish Panda" userId="22597e5222773c0b" providerId="LiveId" clId="{E60CB3FE-77E3-4F0D-8D4A-281671C3A593}" dt="2026-01-28T06:24:04.294" v="333" actId="732"/>
          <ac:picMkLst>
            <pc:docMk/>
            <pc:sldMk cId="1527542272" sldId="1685"/>
            <ac:picMk id="14" creationId="{A15B1DEA-1F54-2BCA-E6C3-EA65743C6493}"/>
          </ac:picMkLst>
        </pc:picChg>
      </pc:sldChg>
      <pc:sldChg chg="delSp modSp add mod">
        <pc:chgData name="Bibhu Asish Panda" userId="22597e5222773c0b" providerId="LiveId" clId="{E60CB3FE-77E3-4F0D-8D4A-281671C3A593}" dt="2026-01-29T05:35:58.923" v="711" actId="1076"/>
        <pc:sldMkLst>
          <pc:docMk/>
          <pc:sldMk cId="2584830583" sldId="1686"/>
        </pc:sldMkLst>
        <pc:spChg chg="mod">
          <ac:chgData name="Bibhu Asish Panda" userId="22597e5222773c0b" providerId="LiveId" clId="{E60CB3FE-77E3-4F0D-8D4A-281671C3A593}" dt="2026-01-29T05:35:58.923" v="711" actId="1076"/>
          <ac:spMkLst>
            <pc:docMk/>
            <pc:sldMk cId="2584830583" sldId="1686"/>
            <ac:spMk id="5" creationId="{3269DB26-886D-209E-F6DC-E30D33776690}"/>
          </ac:spMkLst>
        </pc:spChg>
        <pc:spChg chg="mod">
          <ac:chgData name="Bibhu Asish Panda" userId="22597e5222773c0b" providerId="LiveId" clId="{E60CB3FE-77E3-4F0D-8D4A-281671C3A593}" dt="2026-01-29T05:35:55.195" v="710" actId="1076"/>
          <ac:spMkLst>
            <pc:docMk/>
            <pc:sldMk cId="2584830583" sldId="1686"/>
            <ac:spMk id="7" creationId="{B7E62D44-72D3-CE04-8AD5-329AEA0E4A27}"/>
          </ac:spMkLst>
        </pc:spChg>
      </pc:sldChg>
      <pc:sldChg chg="addSp delSp modSp add mod">
        <pc:chgData name="Bibhu Asish Panda" userId="22597e5222773c0b" providerId="LiveId" clId="{E60CB3FE-77E3-4F0D-8D4A-281671C3A593}" dt="2026-01-30T03:35:43.894" v="1337" actId="20577"/>
        <pc:sldMkLst>
          <pc:docMk/>
          <pc:sldMk cId="2966945818" sldId="1687"/>
        </pc:sldMkLst>
        <pc:spChg chg="add mod">
          <ac:chgData name="Bibhu Asish Panda" userId="22597e5222773c0b" providerId="LiveId" clId="{E60CB3FE-77E3-4F0D-8D4A-281671C3A593}" dt="2026-01-30T03:35:43.894" v="1337" actId="20577"/>
          <ac:spMkLst>
            <pc:docMk/>
            <pc:sldMk cId="2966945818" sldId="1687"/>
            <ac:spMk id="3" creationId="{4A619748-B293-3F5E-7A6D-057B80EDD8D0}"/>
          </ac:spMkLst>
        </pc:spChg>
        <pc:spChg chg="mod">
          <ac:chgData name="Bibhu Asish Panda" userId="22597e5222773c0b" providerId="LiveId" clId="{E60CB3FE-77E3-4F0D-8D4A-281671C3A593}" dt="2026-01-30T03:33:36.752" v="1306" actId="1076"/>
          <ac:spMkLst>
            <pc:docMk/>
            <pc:sldMk cId="2966945818" sldId="1687"/>
            <ac:spMk id="5" creationId="{13E0522F-89C7-1858-564F-1966E6CBACBE}"/>
          </ac:spMkLst>
        </pc:spChg>
      </pc:sldChg>
      <pc:sldChg chg="addSp delSp modSp add mod">
        <pc:chgData name="Bibhu Asish Panda" userId="22597e5222773c0b" providerId="LiveId" clId="{E60CB3FE-77E3-4F0D-8D4A-281671C3A593}" dt="2026-01-30T06:06:46.290" v="1446" actId="14100"/>
        <pc:sldMkLst>
          <pc:docMk/>
          <pc:sldMk cId="4029787200" sldId="1688"/>
        </pc:sldMkLst>
        <pc:spChg chg="mod topLvl">
          <ac:chgData name="Bibhu Asish Panda" userId="22597e5222773c0b" providerId="LiveId" clId="{E60CB3FE-77E3-4F0D-8D4A-281671C3A593}" dt="2026-01-30T06:05:52.298" v="1440" actId="1076"/>
          <ac:spMkLst>
            <pc:docMk/>
            <pc:sldMk cId="4029787200" sldId="1688"/>
            <ac:spMk id="4" creationId="{838C1142-DBC7-0F06-DC6E-746DBC9117ED}"/>
          </ac:spMkLst>
        </pc:spChg>
        <pc:spChg chg="mod topLvl">
          <ac:chgData name="Bibhu Asish Panda" userId="22597e5222773c0b" providerId="LiveId" clId="{E60CB3FE-77E3-4F0D-8D4A-281671C3A593}" dt="2026-01-30T06:03:46.264" v="1419" actId="404"/>
          <ac:spMkLst>
            <pc:docMk/>
            <pc:sldMk cId="4029787200" sldId="1688"/>
            <ac:spMk id="9" creationId="{DFADAFC8-33C3-5D4A-0B24-FE0139AA53FF}"/>
          </ac:spMkLst>
        </pc:spChg>
        <pc:spChg chg="add mod">
          <ac:chgData name="Bibhu Asish Panda" userId="22597e5222773c0b" providerId="LiveId" clId="{E60CB3FE-77E3-4F0D-8D4A-281671C3A593}" dt="2026-01-30T06:04:36.290" v="1425" actId="1076"/>
          <ac:spMkLst>
            <pc:docMk/>
            <pc:sldMk cId="4029787200" sldId="1688"/>
            <ac:spMk id="22" creationId="{8888D1FA-2281-6F11-B3D6-C1ED6AFF801A}"/>
          </ac:spMkLst>
        </pc:spChg>
        <pc:spChg chg="add mod">
          <ac:chgData name="Bibhu Asish Panda" userId="22597e5222773c0b" providerId="LiveId" clId="{E60CB3FE-77E3-4F0D-8D4A-281671C3A593}" dt="2026-01-30T06:06:22.543" v="1443" actId="1076"/>
          <ac:spMkLst>
            <pc:docMk/>
            <pc:sldMk cId="4029787200" sldId="1688"/>
            <ac:spMk id="23" creationId="{8EAB4951-079C-54C4-F65D-63F007632160}"/>
          </ac:spMkLst>
        </pc:spChg>
        <pc:grpChg chg="add mod">
          <ac:chgData name="Bibhu Asish Panda" userId="22597e5222773c0b" providerId="LiveId" clId="{E60CB3FE-77E3-4F0D-8D4A-281671C3A593}" dt="2026-01-30T06:05:39.948" v="1438" actId="14100"/>
          <ac:grpSpMkLst>
            <pc:docMk/>
            <pc:sldMk cId="4029787200" sldId="1688"/>
            <ac:grpSpMk id="20" creationId="{67A60D84-45C3-E126-9FBA-16E2ECBC6A48}"/>
          </ac:grpSpMkLst>
        </pc:grpChg>
        <pc:grpChg chg="add mod">
          <ac:chgData name="Bibhu Asish Panda" userId="22597e5222773c0b" providerId="LiveId" clId="{E60CB3FE-77E3-4F0D-8D4A-281671C3A593}" dt="2026-01-30T06:06:42.499" v="1445" actId="14100"/>
          <ac:grpSpMkLst>
            <pc:docMk/>
            <pc:sldMk cId="4029787200" sldId="1688"/>
            <ac:grpSpMk id="21" creationId="{E5F15434-4EA5-5655-971E-44465D0CAB4B}"/>
          </ac:grpSpMkLst>
        </pc:grpChg>
        <pc:grpChg chg="add mod">
          <ac:chgData name="Bibhu Asish Panda" userId="22597e5222773c0b" providerId="LiveId" clId="{E60CB3FE-77E3-4F0D-8D4A-281671C3A593}" dt="2026-01-30T06:05:20.805" v="1435" actId="14100"/>
          <ac:grpSpMkLst>
            <pc:docMk/>
            <pc:sldMk cId="4029787200" sldId="1688"/>
            <ac:grpSpMk id="24" creationId="{3AD41263-BF34-BFA4-DA35-3813491D4120}"/>
          </ac:grpSpMkLst>
        </pc:grpChg>
        <pc:grpChg chg="add mod">
          <ac:chgData name="Bibhu Asish Panda" userId="22597e5222773c0b" providerId="LiveId" clId="{E60CB3FE-77E3-4F0D-8D4A-281671C3A593}" dt="2026-01-30T06:06:46.290" v="1446" actId="14100"/>
          <ac:grpSpMkLst>
            <pc:docMk/>
            <pc:sldMk cId="4029787200" sldId="1688"/>
            <ac:grpSpMk id="25" creationId="{728910AF-A578-460E-A1C8-D3A84488606D}"/>
          </ac:grpSpMkLst>
        </pc:grpChg>
        <pc:picChg chg="mod topLvl">
          <ac:chgData name="Bibhu Asish Panda" userId="22597e5222773c0b" providerId="LiveId" clId="{E60CB3FE-77E3-4F0D-8D4A-281671C3A593}" dt="2026-01-30T06:05:43.752" v="1439" actId="14100"/>
          <ac:picMkLst>
            <pc:docMk/>
            <pc:sldMk cId="4029787200" sldId="1688"/>
            <ac:picMk id="2" creationId="{11A59CA8-BB9D-A297-4097-9560D2AAC185}"/>
          </ac:picMkLst>
        </pc:picChg>
        <pc:picChg chg="mod topLvl">
          <ac:chgData name="Bibhu Asish Panda" userId="22597e5222773c0b" providerId="LiveId" clId="{E60CB3FE-77E3-4F0D-8D4A-281671C3A593}" dt="2026-01-30T03:14:54.193" v="1062" actId="164"/>
          <ac:picMkLst>
            <pc:docMk/>
            <pc:sldMk cId="4029787200" sldId="1688"/>
            <ac:picMk id="8" creationId="{C46BE9DE-0A1E-05BA-6DD8-5F40121E4CF7}"/>
          </ac:picMkLst>
        </pc:picChg>
        <pc:picChg chg="mod">
          <ac:chgData name="Bibhu Asish Panda" userId="22597e5222773c0b" providerId="LiveId" clId="{E60CB3FE-77E3-4F0D-8D4A-281671C3A593}" dt="2026-01-30T06:04:17.717" v="1421" actId="164"/>
          <ac:picMkLst>
            <pc:docMk/>
            <pc:sldMk cId="4029787200" sldId="1688"/>
            <ac:picMk id="15" creationId="{22DC369A-2367-AB5C-31FA-D599A88D289B}"/>
          </ac:picMkLst>
        </pc:picChg>
        <pc:picChg chg="mod">
          <ac:chgData name="Bibhu Asish Panda" userId="22597e5222773c0b" providerId="LiveId" clId="{E60CB3FE-77E3-4F0D-8D4A-281671C3A593}" dt="2026-01-30T06:06:12.074" v="1442" actId="14100"/>
          <ac:picMkLst>
            <pc:docMk/>
            <pc:sldMk cId="4029787200" sldId="1688"/>
            <ac:picMk id="17" creationId="{AD81184D-F505-8BF0-92D6-B29BEB31F60A}"/>
          </ac:picMkLst>
        </pc:picChg>
      </pc:sldChg>
      <pc:sldChg chg="add">
        <pc:chgData name="Bibhu Asish Panda" userId="22597e5222773c0b" providerId="LiveId" clId="{E60CB3FE-77E3-4F0D-8D4A-281671C3A593}" dt="2026-02-03T06:12:02.514" v="1636"/>
        <pc:sldMkLst>
          <pc:docMk/>
          <pc:sldMk cId="266258692" sldId="16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0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1071A-A69E-4756-A27D-7C7C5F9F32BB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5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0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D5A0-3316-4C32-929A-0D0DB97D10BB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11328844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238A-C249-43B5-82BC-D29F8CAE992A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182-1DDF-4ACE-B05D-D855179AB21D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9F24-F3CA-4AD0-8BF8-AB0BBB30EE08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2EAA-E00A-40E8-8E99-2669E0367007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5030-C135-4A24-944D-06B773D2F2E6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4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E6FB-0D10-49C4-88DE-98215C666BA1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3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1C923-C708-4EAA-A92A-FF81A8F7DA0D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7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242880F-92D7-4796-B72D-6CF83054BAF5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3749-65BA-43BD-B2BF-FF5A4C96AE14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DBE6-5750-4902-BDAA-20F546DD8AD7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1C4331-C33F-4DC1-AB74-C520A718CE2B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2C6C9-D30C-4946-92A4-454A5FC69685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5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9CC6-BB04-42D6-AB0C-BAA184663D94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6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B3D66E4-8050-49E4-B8D2-06214BFB7C0A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AEA2F-0823-4BD6-88F7-6D0D98F52C93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1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61AAA3-5155-4231-8EEA-4F6426D8887B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8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94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9EA3-15DE-451B-A24B-ACC8EA0B6D09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4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3DB-FCC0-4D52-80F2-173D55390D61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57C7506-9AD1-49AD-BE44-C83E35401EAD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F2A-D949-4DFB-9912-9D6234B797F2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5C6-AA77-4A66-BB27-EE68DDD0D193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5DF3-EEC7-45DF-A943-3E12702079E5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570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EAFF-A363-4554-A2A5-F61FABD0CE04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08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950-0717-4110-9557-F08D8A545BF8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4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94E042F-6826-4E41-A6B0-8BF606E4151E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70-5484-4418-A739-7B973E09E7E8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276088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9805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960C-742D-4508-821A-E36FD033CDBF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5120640"/>
            <a:ext cx="8695944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859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E0D0A5-9A76-413F-B8E0-5A45841D7E46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7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AF003-CBE1-47D7-BB91-14D8E3A57039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0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C48-96C8-40C8-BC32-68BFC261013A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9F91-8FDB-4AB3-84FB-6B8E68AF702B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D436-D43A-4662-BADB-33E2F793B997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9DBE-31FF-4D71-B719-92EBAC3193CE}" type="datetime1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F576B-5432-44C5-AE72-B8C78722FE99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6CE1-0051-42BD-BBD3-CB4EC65FC51D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E408205-B154-4943-AEBC-86E16421E5DB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4B75-5BA7-423E-A6AE-B3781CB72AA9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7B-2472-4057-932A-A13696216B5F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425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D144122-2A67-493C-895E-2682608B0F6A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8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86A74E5-A9C0-4E5C-851E-13F6D920EA1A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4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88DBF3-F598-4A31-8E9B-511F7F0D5E47}" type="datetime1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3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7B9ABC-2BDA-432C-8D53-84813DB6E36F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5" r:id="rId2"/>
    <p:sldLayoutId id="2147483676" r:id="rId3"/>
    <p:sldLayoutId id="2147483712" r:id="rId4"/>
    <p:sldLayoutId id="2147483698" r:id="rId5"/>
    <p:sldLayoutId id="2147483734" r:id="rId6"/>
    <p:sldLayoutId id="2147483736" r:id="rId7"/>
    <p:sldLayoutId id="2147483729" r:id="rId8"/>
    <p:sldLayoutId id="2147483783" r:id="rId9"/>
    <p:sldLayoutId id="2147483716" r:id="rId10"/>
    <p:sldLayoutId id="2147483782" r:id="rId11"/>
    <p:sldLayoutId id="2147483713" r:id="rId12"/>
    <p:sldLayoutId id="2147483732" r:id="rId13"/>
    <p:sldLayoutId id="2147483662" r:id="rId14"/>
    <p:sldLayoutId id="2147483679" r:id="rId15"/>
    <p:sldLayoutId id="2147483680" r:id="rId16"/>
    <p:sldLayoutId id="2147483681" r:id="rId17"/>
    <p:sldLayoutId id="2147483778" r:id="rId18"/>
    <p:sldLayoutId id="2147483777" r:id="rId19"/>
    <p:sldLayoutId id="2147483689" r:id="rId20"/>
    <p:sldLayoutId id="2147483690" r:id="rId21"/>
    <p:sldLayoutId id="2147483707" r:id="rId22"/>
    <p:sldLayoutId id="2147483708" r:id="rId23"/>
    <p:sldLayoutId id="2147483692" r:id="rId24"/>
    <p:sldLayoutId id="2147483691" r:id="rId25"/>
    <p:sldLayoutId id="2147483743" r:id="rId26"/>
    <p:sldLayoutId id="2147483744" r:id="rId27"/>
    <p:sldLayoutId id="2147483694" r:id="rId28"/>
    <p:sldLayoutId id="2147483770" r:id="rId29"/>
    <p:sldLayoutId id="2147483769" r:id="rId30"/>
    <p:sldLayoutId id="2147483771" r:id="rId31"/>
    <p:sldLayoutId id="2147483693" r:id="rId32"/>
    <p:sldLayoutId id="2147483711" r:id="rId33"/>
    <p:sldLayoutId id="2147483672" r:id="rId34"/>
    <p:sldLayoutId id="2147483673" r:id="rId35"/>
    <p:sldLayoutId id="2147483696" r:id="rId36"/>
    <p:sldLayoutId id="2147483780" r:id="rId37"/>
    <p:sldLayoutId id="2147483740" r:id="rId38"/>
    <p:sldLayoutId id="2147483779" r:id="rId39"/>
    <p:sldLayoutId id="2147483757" r:id="rId40"/>
    <p:sldLayoutId id="2147483762" r:id="rId41"/>
    <p:sldLayoutId id="2147483764" r:id="rId42"/>
    <p:sldLayoutId id="2147483767" r:id="rId43"/>
    <p:sldLayoutId id="2147483664" r:id="rId44"/>
    <p:sldLayoutId id="2147483665" r:id="rId45"/>
    <p:sldLayoutId id="2147483666" r:id="rId46"/>
    <p:sldLayoutId id="2147483667" r:id="rId47"/>
    <p:sldLayoutId id="2147483668" r:id="rId48"/>
    <p:sldLayoutId id="2147483669" r:id="rId49"/>
    <p:sldLayoutId id="2147483685" r:id="rId50"/>
    <p:sldLayoutId id="2147483730" r:id="rId51"/>
    <p:sldLayoutId id="2147483784" r:id="rId52"/>
    <p:sldLayoutId id="2147483785" r:id="rId5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B2C69-F51D-3FA3-7D45-A08174620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4" y="5271614"/>
            <a:ext cx="12199828" cy="1588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7127BD-DEC9-C1A1-8B77-C41B54F01D31}"/>
              </a:ext>
            </a:extLst>
          </p:cNvPr>
          <p:cNvSpPr/>
          <p:nvPr/>
        </p:nvSpPr>
        <p:spPr>
          <a:xfrm>
            <a:off x="-5231" y="5271613"/>
            <a:ext cx="7520318" cy="15886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ED7C4-40DA-07FC-2E83-3E1C7A30EB57}"/>
              </a:ext>
            </a:extLst>
          </p:cNvPr>
          <p:cNvSpPr txBox="1"/>
          <p:nvPr/>
        </p:nvSpPr>
        <p:spPr>
          <a:xfrm>
            <a:off x="-20312" y="5439356"/>
            <a:ext cx="7529367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70" b="1" dirty="0">
                <a:solidFill>
                  <a:schemeClr val="bg1"/>
                </a:solidFill>
                <a:latin typeface="Bookman Old Style"/>
                <a:cs typeface="Calibri"/>
              </a:rPr>
              <a:t>Department of Electronics &amp; Communication Engineering,</a:t>
            </a:r>
            <a:endParaRPr lang="en-US" sz="187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870" b="1" dirty="0">
                <a:solidFill>
                  <a:schemeClr val="bg1"/>
                </a:solidFill>
                <a:latin typeface="Bookman Old Style"/>
                <a:cs typeface="Calibri"/>
              </a:rPr>
              <a:t>Silicon University, Odisha</a:t>
            </a:r>
          </a:p>
          <a:p>
            <a:pPr algn="ctr"/>
            <a:r>
              <a:rPr lang="en-US" sz="1870" b="1" dirty="0">
                <a:solidFill>
                  <a:schemeClr val="bg1"/>
                </a:solidFill>
                <a:latin typeface="Bookman Old Style"/>
                <a:cs typeface="Calibri"/>
              </a:rPr>
              <a:t>Bhubaneswar - 751024</a:t>
            </a:r>
            <a:endParaRPr lang="en-US" sz="187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870" b="1" dirty="0">
                <a:solidFill>
                  <a:schemeClr val="bg1"/>
                </a:solidFill>
                <a:latin typeface="Bookman Old Style"/>
                <a:cs typeface="Calibri"/>
              </a:rPr>
              <a:t>January - 26</a:t>
            </a:r>
            <a:endParaRPr lang="en-US" sz="187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Picture 9" descr="Logo - Third Eye Communications">
            <a:extLst>
              <a:ext uri="{FF2B5EF4-FFF2-40B4-BE49-F238E27FC236}">
                <a16:creationId xmlns:a16="http://schemas.microsoft.com/office/drawing/2014/main" id="{A0FC6905-00BD-4B12-338B-0D6E5F92F5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48" t="9959" r="7474" b="9547"/>
          <a:stretch/>
        </p:blipFill>
        <p:spPr>
          <a:xfrm>
            <a:off x="7516093" y="5268270"/>
            <a:ext cx="4672783" cy="1588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7ED6B7-70D8-A125-8751-4A1FB32D3A49}"/>
              </a:ext>
            </a:extLst>
          </p:cNvPr>
          <p:cNvSpPr txBox="1"/>
          <p:nvPr/>
        </p:nvSpPr>
        <p:spPr>
          <a:xfrm>
            <a:off x="8422" y="686114"/>
            <a:ext cx="12180454" cy="1184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rgbClr val="000000"/>
                </a:solidFill>
                <a:latin typeface="Algerian"/>
                <a:cs typeface="Segoe UI"/>
              </a:rPr>
              <a:t>Power-efficient Approximate Multiplier </a:t>
            </a:r>
          </a:p>
          <a:p>
            <a:pPr algn="ctr"/>
            <a:r>
              <a:rPr lang="en-US" sz="3600" b="1" dirty="0">
                <a:solidFill>
                  <a:srgbClr val="000000"/>
                </a:solidFill>
                <a:latin typeface="Algerian"/>
                <a:cs typeface="Segoe UI"/>
              </a:rPr>
              <a:t>via Clock-gating</a:t>
            </a:r>
            <a:endParaRPr lang="en-US" sz="3600" b="1" dirty="0">
              <a:latin typeface="Algerian"/>
              <a:cs typeface="Segoe U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137658-AA77-2872-81F7-C9A3B825F389}"/>
              </a:ext>
            </a:extLst>
          </p:cNvPr>
          <p:cNvCxnSpPr/>
          <p:nvPr/>
        </p:nvCxnSpPr>
        <p:spPr>
          <a:xfrm flipV="1">
            <a:off x="422352" y="2054470"/>
            <a:ext cx="11130987" cy="11573"/>
          </a:xfrm>
          <a:prstGeom prst="straightConnector1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326C36-1D7D-EA4D-E297-78FED3BA9C03}"/>
              </a:ext>
            </a:extLst>
          </p:cNvPr>
          <p:cNvSpPr txBox="1"/>
          <p:nvPr/>
        </p:nvSpPr>
        <p:spPr>
          <a:xfrm>
            <a:off x="6391406" y="2909592"/>
            <a:ext cx="5161933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FFC000"/>
                </a:solidFill>
                <a:latin typeface="Algerian"/>
                <a:cs typeface="Calibri"/>
              </a:rPr>
              <a:t>Name – Bibhu Asish Panda</a:t>
            </a:r>
          </a:p>
          <a:p>
            <a:r>
              <a:rPr lang="en-US" sz="2600" b="1" dirty="0">
                <a:solidFill>
                  <a:srgbClr val="FFC000"/>
                </a:solidFill>
                <a:latin typeface="Algerian"/>
                <a:cs typeface="Calibri"/>
              </a:rPr>
              <a:t>SIC – 22bece02</a:t>
            </a:r>
          </a:p>
          <a:p>
            <a:r>
              <a:rPr lang="en-US" sz="2600" b="1" dirty="0">
                <a:solidFill>
                  <a:srgbClr val="FFC000"/>
                </a:solidFill>
                <a:latin typeface="Algerian"/>
                <a:cs typeface="Calibri"/>
              </a:rPr>
              <a:t>Semester – 8th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2BBE44-7699-EA58-71FC-2F4295CF3362}"/>
              </a:ext>
            </a:extLst>
          </p:cNvPr>
          <p:cNvGrpSpPr/>
          <p:nvPr/>
        </p:nvGrpSpPr>
        <p:grpSpPr>
          <a:xfrm>
            <a:off x="256993" y="2873749"/>
            <a:ext cx="6006594" cy="1313116"/>
            <a:chOff x="139003" y="2882069"/>
            <a:chExt cx="5560671" cy="1313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AFEA9D-03C4-446F-5595-E0B764B83D40}"/>
                </a:ext>
              </a:extLst>
            </p:cNvPr>
            <p:cNvSpPr txBox="1"/>
            <p:nvPr/>
          </p:nvSpPr>
          <p:spPr>
            <a:xfrm>
              <a:off x="139003" y="3318022"/>
              <a:ext cx="5560671" cy="8771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80985" indent="-380985">
                <a:buFont typeface="Wingdings" panose="05000000000000000000" pitchFamily="2" charset="2"/>
                <a:buChar char="q"/>
              </a:pPr>
              <a:r>
                <a:rPr lang="en-US" sz="2600" b="1" dirty="0">
                  <a:latin typeface="Algerian"/>
                  <a:ea typeface="+mn-lt"/>
                  <a:cs typeface="+mn-lt"/>
                </a:rPr>
                <a:t>DR. Lopamudra Das</a:t>
              </a:r>
            </a:p>
            <a:p>
              <a:pPr marL="380985" indent="-380985">
                <a:buFont typeface="Wingdings" panose="05000000000000000000" pitchFamily="2" charset="2"/>
                <a:buChar char="q"/>
              </a:pPr>
              <a:r>
                <a:rPr lang="en-US" sz="2600" b="1" dirty="0">
                  <a:latin typeface="Algerian"/>
                  <a:ea typeface="Calibri"/>
                  <a:cs typeface="Calibri"/>
                </a:rPr>
                <a:t>Mr. Satyabrata Das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3ED9DF-DCF2-FB9B-0464-DDA0BB2AA192}"/>
                </a:ext>
              </a:extLst>
            </p:cNvPr>
            <p:cNvSpPr txBox="1"/>
            <p:nvPr/>
          </p:nvSpPr>
          <p:spPr>
            <a:xfrm>
              <a:off x="139003" y="2882069"/>
              <a:ext cx="5347396" cy="8771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600" b="1" u="sng" dirty="0">
                  <a:latin typeface="Algerian" panose="04020705040A02060702" pitchFamily="82" charset="0"/>
                  <a:cs typeface="Calibri"/>
                </a:rPr>
                <a:t>Name of Faculty in charges(s)</a:t>
              </a:r>
              <a:r>
                <a:rPr lang="en-US" sz="2600" b="1" dirty="0">
                  <a:latin typeface="Algerian" panose="04020705040A02060702" pitchFamily="82" charset="0"/>
                  <a:cs typeface="Calibri"/>
                </a:rPr>
                <a:t> 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A078C-A4DE-99F7-7FF0-5FF6E50F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F4555C-506F-3CDC-80B7-95A1AF67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21" y="165637"/>
            <a:ext cx="8007005" cy="634676"/>
          </a:xfrm>
        </p:spPr>
        <p:txBody>
          <a:bodyPr>
            <a:normAutofit/>
          </a:bodyPr>
          <a:lstStyle/>
          <a:p>
            <a:r>
              <a:rPr lang="en-IN" sz="2800" b="1" u="sng" dirty="0">
                <a:ea typeface="+mj-lt"/>
                <a:cs typeface="+mj-lt"/>
              </a:rPr>
              <a:t>Adder Architectures and Design Flow</a:t>
            </a:r>
            <a:endParaRPr lang="en-US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A46837-E786-3094-1761-30EDDF5DC8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6521" y="907877"/>
            <a:ext cx="11130239" cy="23769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Partial product generation is performed using AND gate arrays in the multiplier.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Accumulation of partial products is implemented using different adder architectures: Ripple Carry Adder (RCA), Carry Save Adder (CSA), Carry Select Adder (CSLA) and Carry Skip Adder (COSA)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IN" b="1" dirty="0">
                <a:ea typeface="+mn-lt"/>
                <a:cs typeface="+mn-lt"/>
              </a:rPr>
              <a:t>Approximate adders</a:t>
            </a:r>
            <a:r>
              <a:rPr lang="en-IN" dirty="0">
                <a:ea typeface="+mn-lt"/>
                <a:cs typeface="+mn-lt"/>
              </a:rPr>
              <a:t> replace exact adders in lower bit positions (LSBs) to reduce </a:t>
            </a:r>
            <a:r>
              <a:rPr lang="en-IN" b="1" dirty="0">
                <a:ea typeface="+mn-lt"/>
                <a:cs typeface="+mn-lt"/>
              </a:rPr>
              <a:t>power, area, and delay</a:t>
            </a:r>
            <a:r>
              <a:rPr lang="en-IN" dirty="0">
                <a:ea typeface="+mn-lt"/>
                <a:cs typeface="+mn-lt"/>
              </a:rPr>
              <a:t>, while exact adders are retained in higher bit positions (MSBs) for accuracy. </a:t>
            </a:r>
            <a:endParaRPr lang="en-IN" dirty="0"/>
          </a:p>
          <a:p>
            <a:endParaRPr lang="en-IN" dirty="0"/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3B16A-47CC-3498-B909-09AE5F99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A74BB-DEB8-5984-9886-0AB91BC71C4D}"/>
              </a:ext>
            </a:extLst>
          </p:cNvPr>
          <p:cNvSpPr txBox="1"/>
          <p:nvPr/>
        </p:nvSpPr>
        <p:spPr>
          <a:xfrm>
            <a:off x="200108" y="2987010"/>
            <a:ext cx="7089357" cy="2649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Wingdings,Sans-Serif"/>
              <a:buChar char="Ø"/>
            </a:pPr>
            <a:r>
              <a:rPr lang="en-IN" b="1" dirty="0"/>
              <a:t>Clock gating circuitry</a:t>
            </a:r>
            <a:r>
              <a:rPr lang="en-IN" dirty="0"/>
              <a:t> with enable control signals deactivates unused computation blocks, minimizing </a:t>
            </a:r>
            <a:r>
              <a:rPr lang="en-IN" b="1" dirty="0"/>
              <a:t>dynamic power consumption</a:t>
            </a:r>
            <a:r>
              <a:rPr lang="en-IN" dirty="0"/>
              <a:t>. 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Wingdings,Sans-Serif"/>
              <a:buChar char="Ø"/>
            </a:pPr>
            <a:r>
              <a:rPr lang="en-IN" dirty="0"/>
              <a:t>Both </a:t>
            </a:r>
            <a:r>
              <a:rPr lang="en-IN" b="1" dirty="0"/>
              <a:t>signed - unsigned multiplier versions</a:t>
            </a:r>
            <a:r>
              <a:rPr lang="en-IN" dirty="0"/>
              <a:t> are designed and analysed for </a:t>
            </a:r>
            <a:r>
              <a:rPr lang="en-IN" b="1" dirty="0"/>
              <a:t>performance, accuracy, &amp; energy efficiency</a:t>
            </a:r>
            <a:r>
              <a:rPr lang="en-IN" dirty="0"/>
              <a:t>. 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Wingdings,Sans-Serif"/>
              <a:buChar char="Ø"/>
            </a:pPr>
            <a:r>
              <a:rPr lang="en-IN" dirty="0"/>
              <a:t>The combined use of </a:t>
            </a:r>
            <a:r>
              <a:rPr lang="en-IN" b="1" dirty="0"/>
              <a:t>approximate arithmetic + clock gating</a:t>
            </a:r>
            <a:r>
              <a:rPr lang="en-IN" dirty="0"/>
              <a:t> enables the design of </a:t>
            </a:r>
            <a:r>
              <a:rPr lang="en-IN" b="1" dirty="0"/>
              <a:t>low‑power, error‑tolerant multipliers. 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571B03-FCBF-9A47-5D68-8786DA8820B9}"/>
              </a:ext>
            </a:extLst>
          </p:cNvPr>
          <p:cNvGrpSpPr/>
          <p:nvPr/>
        </p:nvGrpSpPr>
        <p:grpSpPr>
          <a:xfrm>
            <a:off x="7384026" y="3004705"/>
            <a:ext cx="4589766" cy="3586872"/>
            <a:chOff x="6926119" y="868795"/>
            <a:chExt cx="5105400" cy="3165002"/>
          </a:xfrm>
        </p:grpSpPr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9C34C3D-BA30-C8CE-3A6E-8E15430C6630}"/>
                </a:ext>
              </a:extLst>
            </p:cNvPr>
            <p:cNvSpPr txBox="1"/>
            <p:nvPr/>
          </p:nvSpPr>
          <p:spPr>
            <a:xfrm>
              <a:off x="6926119" y="3735062"/>
              <a:ext cx="5105400" cy="29873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ea typeface="+mn-lt"/>
                  <a:cs typeface="+mn-lt"/>
                </a:rPr>
                <a:t>Fig 6. Integrated clock gating circuit.</a:t>
              </a:r>
              <a:endParaRPr lang="en-US" sz="16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1CD82-6004-C55C-5914-1C41CE24D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119" y="868795"/>
              <a:ext cx="51054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62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7B060C-1C02-4298-2624-E2E6FC39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6" b="6404"/>
          <a:stretch>
            <a:fillRect/>
          </a:stretch>
        </p:blipFill>
        <p:spPr>
          <a:xfrm>
            <a:off x="221316" y="281145"/>
            <a:ext cx="5665955" cy="2201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8F5F98-7D2F-DD8E-80DA-8AC7723A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" r="166" b="8411"/>
          <a:stretch>
            <a:fillRect/>
          </a:stretch>
        </p:blipFill>
        <p:spPr>
          <a:xfrm>
            <a:off x="218796" y="3194119"/>
            <a:ext cx="5658080" cy="3058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9D19AD-9028-E161-6F2F-F345F0029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14" y="276224"/>
            <a:ext cx="5642161" cy="2215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AF0B3-0FB6-025B-F7D5-35ACB7D1E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635" y="3197598"/>
            <a:ext cx="5645687" cy="3063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BBF16-B44B-A1C2-A690-304D297FA0CB}"/>
              </a:ext>
            </a:extLst>
          </p:cNvPr>
          <p:cNvSpPr txBox="1"/>
          <p:nvPr/>
        </p:nvSpPr>
        <p:spPr>
          <a:xfrm>
            <a:off x="218608" y="2580855"/>
            <a:ext cx="56617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Fig 7. 4-Bit ripple carry adder (RCA)</a:t>
            </a:r>
            <a:endParaRPr 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070E8-1A57-5BC9-44F6-C4472D585D1D}"/>
              </a:ext>
            </a:extLst>
          </p:cNvPr>
          <p:cNvSpPr txBox="1"/>
          <p:nvPr/>
        </p:nvSpPr>
        <p:spPr>
          <a:xfrm>
            <a:off x="6303401" y="2580854"/>
            <a:ext cx="56617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Fig 8. 4-Bit carry save adder (CSA)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95798-1D23-4A43-A9B4-C5C995CAC1A2}"/>
              </a:ext>
            </a:extLst>
          </p:cNvPr>
          <p:cNvSpPr txBox="1"/>
          <p:nvPr/>
        </p:nvSpPr>
        <p:spPr>
          <a:xfrm>
            <a:off x="218607" y="6368442"/>
            <a:ext cx="56617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Fig 9. 4-Bit carry select adder (CSLA)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3FAD2-D8C1-232F-B061-55291EC70721}"/>
              </a:ext>
            </a:extLst>
          </p:cNvPr>
          <p:cNvSpPr txBox="1"/>
          <p:nvPr/>
        </p:nvSpPr>
        <p:spPr>
          <a:xfrm>
            <a:off x="6314608" y="6368443"/>
            <a:ext cx="56617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Fig 10. 4-Bit conditional sum adder (COSA)</a:t>
            </a:r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2996-7213-72D3-3F43-AB6D01ECA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69DB26-886D-209E-F6DC-E30D3377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8" y="201814"/>
            <a:ext cx="11668134" cy="634676"/>
          </a:xfrm>
        </p:spPr>
        <p:txBody>
          <a:bodyPr>
            <a:noAutofit/>
          </a:bodyPr>
          <a:lstStyle/>
          <a:p>
            <a:r>
              <a:rPr lang="en-US" sz="2800" b="1" u="sng" dirty="0"/>
              <a:t>Clock-Gated Approximate Multiplier Architecture (4-bit to 16-bit)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E62D44-72D3-CE04-8AD5-329AEA0E4A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7988" y="873959"/>
            <a:ext cx="11972933" cy="57822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1" dirty="0"/>
              <a:t>4-bit Approximate Multiplier:</a:t>
            </a:r>
            <a:br>
              <a:rPr lang="en-US" sz="1500" dirty="0"/>
            </a:br>
            <a:r>
              <a:rPr lang="en-US" sz="1500" dirty="0"/>
              <a:t>Partial products are generated using AND gates. </a:t>
            </a:r>
            <a:r>
              <a:rPr lang="en-US" sz="1500" b="1" dirty="0"/>
              <a:t>Approximate Half Adders (AHA)</a:t>
            </a:r>
            <a:r>
              <a:rPr lang="en-US" sz="1500" dirty="0"/>
              <a:t> and </a:t>
            </a:r>
            <a:r>
              <a:rPr lang="en-US" sz="1500" b="1" dirty="0"/>
              <a:t>Approximate Full Adders (AFA)</a:t>
            </a:r>
            <a:r>
              <a:rPr lang="en-US" sz="1500" dirty="0"/>
              <a:t> are used in the LSB region, while </a:t>
            </a:r>
            <a:r>
              <a:rPr lang="en-US" sz="1500" b="1" dirty="0"/>
              <a:t>exact adders</a:t>
            </a:r>
            <a:r>
              <a:rPr lang="en-US" sz="1500" dirty="0"/>
              <a:t> (RCA / CSA / CSLA / COSA) are retained in the MSB region.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1" dirty="0"/>
              <a:t>8-bit Approximate Multiplier:</a:t>
            </a:r>
            <a:br>
              <a:rPr lang="en-US" sz="1500" dirty="0"/>
            </a:br>
            <a:r>
              <a:rPr lang="en-US" sz="1500" dirty="0"/>
              <a:t>Built using </a:t>
            </a:r>
            <a:r>
              <a:rPr lang="en-US" sz="1500" b="1" dirty="0"/>
              <a:t>four 4-bit approximate multipliers</a:t>
            </a:r>
            <a:r>
              <a:rPr lang="en-US" sz="1500" dirty="0"/>
              <a:t>. Intermediate partial products are aligned and accumulated using an </a:t>
            </a:r>
            <a:r>
              <a:rPr lang="en-US" sz="1500" b="1" dirty="0"/>
              <a:t>8-bit adder</a:t>
            </a:r>
            <a:r>
              <a:rPr lang="en-US" sz="1500" dirty="0"/>
              <a:t>, enabling hierarchical and modular expansion.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1" dirty="0"/>
              <a:t>16-bit Approximate Multiplier:</a:t>
            </a:r>
            <a:br>
              <a:rPr lang="en-US" sz="1500" dirty="0"/>
            </a:br>
            <a:r>
              <a:rPr lang="en-US" sz="1500" dirty="0"/>
              <a:t>Constructed using </a:t>
            </a:r>
            <a:r>
              <a:rPr lang="en-US" sz="1500" b="1" dirty="0"/>
              <a:t>four 8-bit approximate multipliers</a:t>
            </a:r>
            <a:r>
              <a:rPr lang="en-US" sz="1500" dirty="0"/>
              <a:t>. Their outputs are combined through a </a:t>
            </a:r>
            <a:r>
              <a:rPr lang="en-US" sz="1500" b="1" dirty="0"/>
              <a:t>16-bit adder</a:t>
            </a:r>
            <a:r>
              <a:rPr lang="en-US" sz="1500" dirty="0"/>
              <a:t>, where MSB accuracy is preserved and LSB approximation is controlled.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1" dirty="0"/>
              <a:t>Clock Gating:</a:t>
            </a:r>
            <a:br>
              <a:rPr lang="en-US" sz="1500" dirty="0"/>
            </a:br>
            <a:r>
              <a:rPr lang="en-US" sz="1500" dirty="0"/>
              <a:t>A latch-based clock gating circuit enables the clock </a:t>
            </a:r>
            <a:r>
              <a:rPr lang="en-US" sz="1500" b="1" dirty="0"/>
              <a:t>only when computation is required</a:t>
            </a:r>
            <a:r>
              <a:rPr lang="en-US" sz="1500" dirty="0"/>
              <a:t>, disabling registers and adder blocks during idle periods.</a:t>
            </a:r>
          </a:p>
          <a:p>
            <a:r>
              <a:rPr lang="en-US" sz="2000" b="1" u="sng" dirty="0"/>
              <a:t>Overall Functioning (Final 16-bit Operation):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/>
              <a:t>When </a:t>
            </a:r>
            <a:r>
              <a:rPr lang="en-US" sz="1500" b="1" dirty="0"/>
              <a:t>enable = 1</a:t>
            </a:r>
            <a:r>
              <a:rPr lang="en-US" sz="1500" dirty="0"/>
              <a:t>, the gated clock activates the multiplier blocks and registers. Partial products are generated, approximated in lower bits, and accumulated through hierarchical adders. The </a:t>
            </a:r>
            <a:r>
              <a:rPr lang="en-US" sz="1500" b="1" dirty="0"/>
              <a:t>final product is registered on the gated clock edge</a:t>
            </a:r>
            <a:r>
              <a:rPr lang="en-US" sz="15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/>
              <a:t>When </a:t>
            </a:r>
            <a:r>
              <a:rPr lang="en-US" sz="1500" b="1" dirty="0"/>
              <a:t>enable = 0</a:t>
            </a:r>
            <a:r>
              <a:rPr lang="en-US" sz="1500" dirty="0"/>
              <a:t>, the clock is blocked, and the output is held constant, eliminating unnecessary switching and reducing dynamic power consumption.</a:t>
            </a:r>
          </a:p>
        </p:txBody>
      </p:sp>
    </p:spTree>
    <p:extLst>
      <p:ext uri="{BB962C8B-B14F-4D97-AF65-F5344CB8AC3E}">
        <p14:creationId xmlns:p14="http://schemas.microsoft.com/office/powerpoint/2010/main" val="258483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03B79-7C78-4744-1E28-4315E9E5D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1116E2-E457-0A6B-260E-BE8F294F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1" y="152112"/>
            <a:ext cx="5674328" cy="2923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230D2-60EF-167F-19D6-F47D7C50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112"/>
            <a:ext cx="5939800" cy="6251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1B2F6-5444-6B48-357E-52CB9C8A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0" y="3559277"/>
            <a:ext cx="5674325" cy="2844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FCD74E-C254-B11A-6A4B-4609EBD2B4DF}"/>
              </a:ext>
            </a:extLst>
          </p:cNvPr>
          <p:cNvSpPr txBox="1"/>
          <p:nvPr/>
        </p:nvSpPr>
        <p:spPr>
          <a:xfrm>
            <a:off x="156200" y="3070119"/>
            <a:ext cx="56743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ea typeface="+mn-lt"/>
                <a:cs typeface="+mn-lt"/>
              </a:rPr>
              <a:t>Fig 11. </a:t>
            </a:r>
            <a:r>
              <a:rPr lang="en-US" sz="1200" b="1" dirty="0"/>
              <a:t>Architecture of 4-bit approximate multiplier.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B9092-C3D4-EA24-AD44-B3CCD38C1F91}"/>
              </a:ext>
            </a:extLst>
          </p:cNvPr>
          <p:cNvSpPr txBox="1"/>
          <p:nvPr/>
        </p:nvSpPr>
        <p:spPr>
          <a:xfrm>
            <a:off x="156200" y="6403409"/>
            <a:ext cx="56743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ea typeface="+mn-lt"/>
                <a:cs typeface="+mn-lt"/>
              </a:rPr>
              <a:t>Fig 12. </a:t>
            </a:r>
            <a:r>
              <a:rPr lang="en-US" sz="1200" b="1" dirty="0"/>
              <a:t>Approximate Multiplier block diagram with clock enabled Register.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54DE4-828E-F693-6471-C6DB97756D78}"/>
              </a:ext>
            </a:extLst>
          </p:cNvPr>
          <p:cNvSpPr txBox="1"/>
          <p:nvPr/>
        </p:nvSpPr>
        <p:spPr>
          <a:xfrm>
            <a:off x="6154986" y="6398111"/>
            <a:ext cx="56743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ea typeface="+mn-lt"/>
                <a:cs typeface="+mn-lt"/>
              </a:rPr>
              <a:t>Fig 13. </a:t>
            </a:r>
            <a:r>
              <a:rPr lang="en-US" sz="1200" b="1" dirty="0"/>
              <a:t>The architecture of 8-bit approx. multiplier using 4-bit multipliers.</a:t>
            </a:r>
          </a:p>
        </p:txBody>
      </p:sp>
    </p:spTree>
    <p:extLst>
      <p:ext uri="{BB962C8B-B14F-4D97-AF65-F5344CB8AC3E}">
        <p14:creationId xmlns:p14="http://schemas.microsoft.com/office/powerpoint/2010/main" val="343187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E8EC8-A2A9-FE73-E616-D1F47C66A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F342628-1C10-DBA4-AC0C-B0411D2A0355}"/>
              </a:ext>
            </a:extLst>
          </p:cNvPr>
          <p:cNvSpPr txBox="1"/>
          <p:nvPr/>
        </p:nvSpPr>
        <p:spPr>
          <a:xfrm>
            <a:off x="201561" y="6186429"/>
            <a:ext cx="117888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ea typeface="+mn-lt"/>
                <a:cs typeface="+mn-lt"/>
              </a:rPr>
              <a:t>Fig 14. </a:t>
            </a:r>
            <a:r>
              <a:rPr lang="en-US" sz="1400" b="1" dirty="0"/>
              <a:t>The architecture of a 16-bit approximate multiplier using an 8-bit multiplier and clock gating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3C15C-C3CE-F41C-6F9A-801C86CC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363794"/>
            <a:ext cx="11474245" cy="571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97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F6FA-8AC7-B631-238F-09966BE3C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0F89C4-4E03-B20A-249A-083F22C4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585884"/>
            <a:ext cx="12191999" cy="122657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b="1" dirty="0"/>
              <a:t>Result Analysis</a:t>
            </a:r>
            <a:br>
              <a:rPr lang="en-IN" sz="2800" b="1" u="sng" dirty="0"/>
            </a:br>
            <a:r>
              <a:rPr lang="en-IN" sz="2800" b="1" dirty="0"/>
              <a:t>(Evaluation Framework, Performance, Accuracy &amp; Final Outcomes)</a:t>
            </a:r>
            <a:endParaRPr lang="en-IN" sz="28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3F399-7836-F989-2DF1-016101395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005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1F9A-FB40-2B4D-ACB8-EF23268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CE2D0EE-27F4-38C3-57F4-BD72708624B2}"/>
              </a:ext>
            </a:extLst>
          </p:cNvPr>
          <p:cNvGrpSpPr/>
          <p:nvPr/>
        </p:nvGrpSpPr>
        <p:grpSpPr>
          <a:xfrm>
            <a:off x="6194323" y="389285"/>
            <a:ext cx="5815781" cy="2838580"/>
            <a:chOff x="4451707" y="186262"/>
            <a:chExt cx="7469752" cy="2730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E4D7FA-CFEA-841F-9251-6C16AFB54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1" b="1871"/>
            <a:stretch/>
          </p:blipFill>
          <p:spPr>
            <a:xfrm>
              <a:off x="4454012" y="186262"/>
              <a:ext cx="7467447" cy="13361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C1E618-2601-E948-39D7-92E962D2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6" b="3726"/>
            <a:stretch/>
          </p:blipFill>
          <p:spPr>
            <a:xfrm>
              <a:off x="4451707" y="1596756"/>
              <a:ext cx="7469752" cy="13203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47A9B7-D75C-8B3C-96E3-DB06B32E148A}"/>
              </a:ext>
            </a:extLst>
          </p:cNvPr>
          <p:cNvGrpSpPr/>
          <p:nvPr/>
        </p:nvGrpSpPr>
        <p:grpSpPr>
          <a:xfrm>
            <a:off x="181896" y="389284"/>
            <a:ext cx="5815781" cy="2838580"/>
            <a:chOff x="4454013" y="186260"/>
            <a:chExt cx="7467446" cy="29752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069A05-44CB-FCA3-ACC2-894F0232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81" t="18559" b="11121"/>
            <a:stretch>
              <a:fillRect/>
            </a:stretch>
          </p:blipFill>
          <p:spPr>
            <a:xfrm>
              <a:off x="4454013" y="186260"/>
              <a:ext cx="7467446" cy="14557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5B1DEA-1F54-2BCA-E6C3-EA65743C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9" b="-1657"/>
            <a:stretch>
              <a:fillRect/>
            </a:stretch>
          </p:blipFill>
          <p:spPr>
            <a:xfrm>
              <a:off x="4454013" y="1722946"/>
              <a:ext cx="7467446" cy="14385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992719-C602-8321-2AE3-0AA50123A732}"/>
              </a:ext>
            </a:extLst>
          </p:cNvPr>
          <p:cNvSpPr txBox="1"/>
          <p:nvPr/>
        </p:nvSpPr>
        <p:spPr>
          <a:xfrm>
            <a:off x="181895" y="3227864"/>
            <a:ext cx="58157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Fig. 15. 16-bit Unsigned and Signed Approximate Multiplier output with approximate adders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5E53E-8013-C477-02D3-F92F5B19AEE1}"/>
              </a:ext>
            </a:extLst>
          </p:cNvPr>
          <p:cNvSpPr txBox="1"/>
          <p:nvPr/>
        </p:nvSpPr>
        <p:spPr>
          <a:xfrm>
            <a:off x="6194323" y="3227864"/>
            <a:ext cx="58157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Fig. 16. 16-bit Unsigned and Signed Approximate Multiplier output with clock-gating and exact adders</a:t>
            </a:r>
            <a:endParaRPr lang="en-IN" sz="1200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E5685-AE61-6161-CF9E-96726628BF0B}"/>
              </a:ext>
            </a:extLst>
          </p:cNvPr>
          <p:cNvGrpSpPr/>
          <p:nvPr/>
        </p:nvGrpSpPr>
        <p:grpSpPr>
          <a:xfrm>
            <a:off x="181897" y="3932903"/>
            <a:ext cx="11828207" cy="2871172"/>
            <a:chOff x="181895" y="4080387"/>
            <a:chExt cx="11828207" cy="2570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7DCC1A-CFAB-814D-0615-D2247E94C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6348" y="4080387"/>
              <a:ext cx="9478297" cy="2064915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22891B-C36B-44E8-257C-F373B753063D}"/>
                </a:ext>
              </a:extLst>
            </p:cNvPr>
            <p:cNvSpPr txBox="1"/>
            <p:nvPr/>
          </p:nvSpPr>
          <p:spPr>
            <a:xfrm>
              <a:off x="181895" y="6237883"/>
              <a:ext cx="11828207" cy="4133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table. 3. </a:t>
              </a:r>
              <a:r>
                <a:rPr lang="en-IN" sz="1200" b="1" dirty="0">
                  <a:solidFill>
                    <a:schemeClr val="bg1"/>
                  </a:solidFill>
                </a:rPr>
                <a:t>Approximate Multiplier accuracy determination</a:t>
              </a:r>
            </a:p>
            <a:p>
              <a:pPr algn="ctr"/>
              <a:endParaRPr lang="en-IN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54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EBE1A-7A54-93FE-B305-71AFF36A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BFBDB-4DF4-6514-D5E3-369B76EC4970}"/>
              </a:ext>
            </a:extLst>
          </p:cNvPr>
          <p:cNvGrpSpPr/>
          <p:nvPr/>
        </p:nvGrpSpPr>
        <p:grpSpPr>
          <a:xfrm>
            <a:off x="154004" y="219727"/>
            <a:ext cx="5942564" cy="6397526"/>
            <a:chOff x="7128323" y="802572"/>
            <a:chExt cx="4867156" cy="55117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6E6BB6-6256-C35E-0B86-27DF0684C8CA}"/>
                </a:ext>
              </a:extLst>
            </p:cNvPr>
            <p:cNvGrpSpPr/>
            <p:nvPr/>
          </p:nvGrpSpPr>
          <p:grpSpPr>
            <a:xfrm>
              <a:off x="7167716" y="802572"/>
              <a:ext cx="4827763" cy="1721022"/>
              <a:chOff x="7167716" y="802572"/>
              <a:chExt cx="4827763" cy="172102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531FEDE-2136-8E86-750E-164579E71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67716" y="802572"/>
                <a:ext cx="4827763" cy="149563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E1E1A2-FF88-A9FB-1191-A9C2864CCCE1}"/>
                  </a:ext>
                </a:extLst>
              </p:cNvPr>
              <p:cNvSpPr txBox="1"/>
              <p:nvPr/>
            </p:nvSpPr>
            <p:spPr>
              <a:xfrm>
                <a:off x="7167716" y="2298206"/>
                <a:ext cx="4748981" cy="2253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IN" sz="1100" b="1" dirty="0"/>
                  <a:t>Fig. 17. Approximate multipliers Power characteristics comparison</a:t>
                </a:r>
                <a:endParaRPr lang="en-US" sz="1100" b="1" dirty="0">
                  <a:ea typeface="+mn-lt"/>
                  <a:cs typeface="+mn-lt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C72B88-091D-D18B-37F3-AE3DEC6B2F0C}"/>
                </a:ext>
              </a:extLst>
            </p:cNvPr>
            <p:cNvGrpSpPr/>
            <p:nvPr/>
          </p:nvGrpSpPr>
          <p:grpSpPr>
            <a:xfrm>
              <a:off x="7128324" y="2763472"/>
              <a:ext cx="4827763" cy="1655483"/>
              <a:chOff x="7167716" y="868111"/>
              <a:chExt cx="4827763" cy="165548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86A4EAF-6BB2-923F-E61B-727CDA016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67716" y="868111"/>
                <a:ext cx="4827763" cy="136455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73287A-5F9D-71EA-ED36-27B790D837F9}"/>
                  </a:ext>
                </a:extLst>
              </p:cNvPr>
              <p:cNvSpPr txBox="1"/>
              <p:nvPr/>
            </p:nvSpPr>
            <p:spPr>
              <a:xfrm>
                <a:off x="7167716" y="2298206"/>
                <a:ext cx="4748981" cy="2253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IN" sz="1100" b="1" dirty="0"/>
                  <a:t>Fig. 18. Approximate multipliers Area characteristics comparison</a:t>
                </a:r>
                <a:endParaRPr lang="en-US" sz="1100" b="1" dirty="0">
                  <a:ea typeface="+mn-lt"/>
                  <a:cs typeface="+mn-lt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DD8E52-3F08-F01E-31C1-FB68C8C83D4D}"/>
                </a:ext>
              </a:extLst>
            </p:cNvPr>
            <p:cNvGrpSpPr/>
            <p:nvPr/>
          </p:nvGrpSpPr>
          <p:grpSpPr>
            <a:xfrm>
              <a:off x="7128323" y="4615228"/>
              <a:ext cx="4827763" cy="1699088"/>
              <a:chOff x="7167716" y="824506"/>
              <a:chExt cx="4827763" cy="169908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845398D-F991-119E-98FE-C40419F57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67716" y="824506"/>
                <a:ext cx="4827763" cy="145176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DD5512-8A3E-C6EC-C2C0-DA90CBA69481}"/>
                  </a:ext>
                </a:extLst>
              </p:cNvPr>
              <p:cNvSpPr txBox="1"/>
              <p:nvPr/>
            </p:nvSpPr>
            <p:spPr>
              <a:xfrm>
                <a:off x="7167716" y="2298206"/>
                <a:ext cx="4748981" cy="2253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IN" sz="1100" b="1" dirty="0"/>
                  <a:t>Fig. 19. Approximate multipliers Delay characteristics comparison</a:t>
                </a:r>
                <a:endParaRPr lang="en-US" sz="1100" b="1" dirty="0">
                  <a:ea typeface="+mn-lt"/>
                  <a:cs typeface="+mn-lt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5AF92C-B228-4BB8-1A76-F8958723086B}"/>
              </a:ext>
            </a:extLst>
          </p:cNvPr>
          <p:cNvGrpSpPr/>
          <p:nvPr/>
        </p:nvGrpSpPr>
        <p:grpSpPr>
          <a:xfrm>
            <a:off x="6190442" y="219727"/>
            <a:ext cx="5847554" cy="6418546"/>
            <a:chOff x="153435" y="256199"/>
            <a:chExt cx="5549274" cy="641854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139BC6A-A31C-D1E2-B6A8-6D72C0279F1E}"/>
                </a:ext>
              </a:extLst>
            </p:cNvPr>
            <p:cNvGrpSpPr/>
            <p:nvPr/>
          </p:nvGrpSpPr>
          <p:grpSpPr>
            <a:xfrm>
              <a:off x="153435" y="256199"/>
              <a:ext cx="5549274" cy="4197565"/>
              <a:chOff x="6096000" y="353962"/>
              <a:chExt cx="5942564" cy="549358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CFA5F-D14C-1CA7-EAA9-4C00A67F52E3}"/>
                  </a:ext>
                </a:extLst>
              </p:cNvPr>
              <p:cNvGrpSpPr/>
              <p:nvPr/>
            </p:nvGrpSpPr>
            <p:grpSpPr>
              <a:xfrm>
                <a:off x="6096000" y="353962"/>
                <a:ext cx="5942564" cy="2669401"/>
                <a:chOff x="6096000" y="353962"/>
                <a:chExt cx="5942564" cy="2669401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882B7CD-E372-1E05-E8A1-BA4D3BFE4E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t="3970" b="3414"/>
                <a:stretch>
                  <a:fillRect/>
                </a:stretch>
              </p:blipFill>
              <p:spPr>
                <a:xfrm>
                  <a:off x="6096000" y="353962"/>
                  <a:ext cx="5942564" cy="2271992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38FBB4-6782-E8E1-1559-2A84B3570D7E}"/>
                    </a:ext>
                  </a:extLst>
                </p:cNvPr>
                <p:cNvSpPr txBox="1"/>
                <p:nvPr/>
              </p:nvSpPr>
              <p:spPr>
                <a:xfrm>
                  <a:off x="6096000" y="2680979"/>
                  <a:ext cx="5942564" cy="34238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IN" sz="1100" b="1" dirty="0"/>
                    <a:t>Table 4. Unsigned Approximate Multiplier parameters</a:t>
                  </a:r>
                  <a:endParaRPr lang="en-US" sz="1100" b="1" dirty="0">
                    <a:ea typeface="+mn-lt"/>
                    <a:cs typeface="+mn-lt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331FF1-4A6A-005C-B3EA-9157AF49110C}"/>
                  </a:ext>
                </a:extLst>
              </p:cNvPr>
              <p:cNvGrpSpPr/>
              <p:nvPr/>
            </p:nvGrpSpPr>
            <p:grpSpPr>
              <a:xfrm>
                <a:off x="6096000" y="3342967"/>
                <a:ext cx="5942564" cy="2504584"/>
                <a:chOff x="3628103" y="398205"/>
                <a:chExt cx="10854814" cy="2504584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382012-3743-4644-3426-19BEA94760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81" t="1940" r="38"/>
                <a:stretch>
                  <a:fillRect/>
                </a:stretch>
              </p:blipFill>
              <p:spPr>
                <a:xfrm>
                  <a:off x="3628103" y="398205"/>
                  <a:ext cx="10854812" cy="2072873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634BDA9-9F3A-3CA3-E615-05D28BC6A15F}"/>
                    </a:ext>
                  </a:extLst>
                </p:cNvPr>
                <p:cNvSpPr txBox="1"/>
                <p:nvPr/>
              </p:nvSpPr>
              <p:spPr>
                <a:xfrm>
                  <a:off x="3628103" y="2560405"/>
                  <a:ext cx="10854814" cy="34238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IN" sz="1100" b="1" dirty="0"/>
                    <a:t>Table 5. Signed Approximate Multiplier parameters</a:t>
                  </a:r>
                  <a:endParaRPr lang="en-US" sz="1100" b="1" dirty="0">
                    <a:ea typeface="+mn-lt"/>
                    <a:cs typeface="+mn-lt"/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629BFEE-5D26-1A41-3F19-F320DF9DCC54}"/>
                </a:ext>
              </a:extLst>
            </p:cNvPr>
            <p:cNvGrpSpPr/>
            <p:nvPr/>
          </p:nvGrpSpPr>
          <p:grpSpPr>
            <a:xfrm>
              <a:off x="153435" y="4681579"/>
              <a:ext cx="5549274" cy="1993166"/>
              <a:chOff x="5673213" y="695422"/>
              <a:chExt cx="6436655" cy="370501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785300A-99D0-BA65-91BD-E2A55609D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3214" y="695422"/>
                <a:ext cx="6436654" cy="313231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A2B478-BF89-4F95-87BC-362CD0C23BB4}"/>
                  </a:ext>
                </a:extLst>
              </p:cNvPr>
              <p:cNvSpPr txBox="1"/>
              <p:nvPr/>
            </p:nvSpPr>
            <p:spPr>
              <a:xfrm>
                <a:off x="5673213" y="3914143"/>
                <a:ext cx="6436654" cy="48629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IN" sz="1100" b="1" dirty="0"/>
                  <a:t>Table. 6. </a:t>
                </a:r>
                <a:r>
                  <a:rPr lang="en-US" sz="1100" b="1" dirty="0"/>
                  <a:t>16-bit Approx. Multiplier using Clock Gating and Exact Adders</a:t>
                </a:r>
                <a:endParaRPr lang="en-US" sz="1100" b="1" dirty="0">
                  <a:ea typeface="+mn-lt"/>
                  <a:cs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5710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B0AB-FBC6-B675-DA00-7E692D86D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4BF84D-C596-CBCF-E733-1DC741EDBD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0997" y="585851"/>
            <a:ext cx="11656203" cy="380262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+mj-lt"/>
              </a:rPr>
              <a:t>Adder-wise Performance</a:t>
            </a:r>
            <a:endParaRPr lang="en-US" sz="2400" u="sng" dirty="0"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+mj-lt"/>
              </a:rPr>
              <a:t>RCA-based multiplier - </a:t>
            </a:r>
            <a:r>
              <a:rPr lang="en-US" sz="1600" dirty="0">
                <a:latin typeface="+mj-lt"/>
              </a:rPr>
              <a:t>Lowest hardware area due to simple structure and Moderate delay caused by serial carry propagation.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+mj-lt"/>
              </a:rPr>
              <a:t>CSA-based multiplier - </a:t>
            </a:r>
            <a:r>
              <a:rPr lang="en-US" sz="1600" dirty="0">
                <a:latin typeface="+mj-lt"/>
              </a:rPr>
              <a:t>Reduced delay compared to RCA by parallel carry handling with slight increase in area.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+mj-lt"/>
              </a:rPr>
              <a:t>CSLA-based multiplier - </a:t>
            </a:r>
            <a:r>
              <a:rPr lang="en-US" sz="1600" dirty="0">
                <a:latin typeface="+mj-lt"/>
              </a:rPr>
              <a:t>Lowest propagation delay due to parallel carry computation and higher area overhead.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+mj-lt"/>
              </a:rPr>
              <a:t>COSA-based multiplier - </a:t>
            </a:r>
            <a:r>
              <a:rPr lang="en-US" sz="1600" dirty="0">
                <a:latin typeface="+mj-lt"/>
              </a:rPr>
              <a:t>Best power efficiency by minimizing unnecessary switching activity with balanced delay and area.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3AA6D-FD33-9248-5C63-EA1C51CD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6BD5C-72C4-E1FE-F80C-822311173533}"/>
              </a:ext>
            </a:extLst>
          </p:cNvPr>
          <p:cNvSpPr txBox="1"/>
          <p:nvPr/>
        </p:nvSpPr>
        <p:spPr>
          <a:xfrm>
            <a:off x="230997" y="3242453"/>
            <a:ext cx="11730006" cy="249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/>
              <a:t>Overall Observations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/>
              <a:t>Clock gating effectively </a:t>
            </a:r>
            <a:r>
              <a:rPr lang="en-US" altLang="en-US" sz="1600" b="1" dirty="0"/>
              <a:t>reduces dynamic power </a:t>
            </a:r>
            <a:r>
              <a:rPr lang="en-US" altLang="en-US" sz="1600" dirty="0"/>
              <a:t>across all multiplier architectures.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600" dirty="0"/>
              <a:t>Approximation applied </a:t>
            </a:r>
            <a:r>
              <a:rPr lang="en-US" sz="1600" b="1" dirty="0"/>
              <a:t>only in the LSB region </a:t>
            </a:r>
            <a:r>
              <a:rPr lang="en-US" sz="1600" dirty="0"/>
              <a:t>preserves MSB accuracy.</a:t>
            </a:r>
            <a:endParaRPr lang="en-US" altLang="en-US" sz="16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b="1" dirty="0"/>
              <a:t>Error Rate </a:t>
            </a:r>
            <a:r>
              <a:rPr lang="en-US" altLang="en-US" sz="1600" dirty="0"/>
              <a:t>and </a:t>
            </a:r>
            <a:r>
              <a:rPr lang="en-US" altLang="en-US" sz="1600" b="1" dirty="0"/>
              <a:t>Mean Error Distance </a:t>
            </a:r>
            <a:r>
              <a:rPr lang="en-US" altLang="en-US" sz="1600" dirty="0"/>
              <a:t>stay </a:t>
            </a:r>
            <a:r>
              <a:rPr lang="en-US" altLang="en-US" sz="1600" b="1" dirty="0"/>
              <a:t>within acceptable bounds</a:t>
            </a:r>
            <a:r>
              <a:rPr lang="en-US" altLang="en-US" sz="1600" dirty="0"/>
              <a:t>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/>
              <a:t>Power savings are achieved with </a:t>
            </a:r>
            <a:r>
              <a:rPr lang="en-US" altLang="en-US" sz="1600" b="1" dirty="0"/>
              <a:t>negligible degradation in delay and area</a:t>
            </a:r>
            <a:r>
              <a:rPr lang="en-US" altLang="en-US" sz="1600" dirty="0"/>
              <a:t>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/>
              <a:t>The proposed designs provide a </a:t>
            </a:r>
            <a:r>
              <a:rPr lang="en-US" altLang="en-US" sz="1600" b="1" dirty="0"/>
              <a:t>balanced power–delay–area trade-off suitable for low-power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74588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BF2D-68F4-EF11-9BE5-210BDBFBC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7216CF-1537-986F-4B6F-9950CE84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" y="165637"/>
            <a:ext cx="6943991" cy="634676"/>
          </a:xfrm>
        </p:spPr>
        <p:txBody>
          <a:bodyPr>
            <a:noAutofit/>
          </a:bodyPr>
          <a:lstStyle/>
          <a:p>
            <a:r>
              <a:rPr lang="en-US" b="1" u="sng" dirty="0">
                <a:ea typeface="Calibri"/>
                <a:cs typeface="Calibri"/>
              </a:rPr>
              <a:t>Conclusions</a:t>
            </a:r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16B78-514F-00DC-3C61-82529474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5E60E-318D-F7E9-2A8E-859332880022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22903" y="784929"/>
            <a:ext cx="11946194" cy="226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low-power multiplier is designed using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approximate computing and clock gating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Approximate HAs and FAs reduce hardware complexity in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LSB region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Clock gating effectively lowers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switching activity and dynamic power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RCA, CSA, CSLA, and COSA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architectures are analyzed to study trade-offs.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Significant power reduction is achieved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minimal delay and area overhead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design maintains acceptable accuracy, suitable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Digital signal &amp; image processing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multimedia applications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544004B-9603-FF02-8B5A-6F58962F405A}"/>
              </a:ext>
            </a:extLst>
          </p:cNvPr>
          <p:cNvSpPr txBox="1">
            <a:spLocks/>
          </p:cNvSpPr>
          <p:nvPr/>
        </p:nvSpPr>
        <p:spPr>
          <a:xfrm>
            <a:off x="122903" y="3307717"/>
            <a:ext cx="6943991" cy="6346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/>
              <a:t>Future Scope</a:t>
            </a:r>
            <a:endParaRPr lang="en-US" b="1" u="sng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5C3DEC-0F5D-C31B-D184-8DDAF1CEA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903" y="3942393"/>
            <a:ext cx="10509762" cy="221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Implementation using </a:t>
            </a:r>
            <a:r>
              <a:rPr lang="en-US" sz="1600" b="1" dirty="0"/>
              <a:t>ASIC design flow</a:t>
            </a:r>
            <a:r>
              <a:rPr lang="en-US" sz="1600" dirty="0"/>
              <a:t> for real-time deployment and detailed power analysis.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Development of </a:t>
            </a:r>
            <a:r>
              <a:rPr lang="en-US" sz="1600" b="1" dirty="0"/>
              <a:t>adaptive approximation</a:t>
            </a:r>
            <a:r>
              <a:rPr lang="en-US" sz="1600" dirty="0"/>
              <a:t> with dynamic accuracy control.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Extension to </a:t>
            </a:r>
            <a:r>
              <a:rPr lang="en-US" sz="1600" b="1" dirty="0"/>
              <a:t>higher bit-width multipliers</a:t>
            </a:r>
            <a:r>
              <a:rPr lang="en-US" sz="1600" dirty="0"/>
              <a:t> and other arithmetic units (ALUs, dividers).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Application in </a:t>
            </a:r>
            <a:r>
              <a:rPr lang="en-US" sz="1600" b="1" dirty="0"/>
              <a:t>image processing, video compression, and ML accelerators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Integration with advanced low-power techniques such as </a:t>
            </a:r>
            <a:r>
              <a:rPr lang="en-US" sz="1600" b="1" dirty="0"/>
              <a:t>voltage scaling and power gating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Exploration of </a:t>
            </a:r>
            <a:r>
              <a:rPr lang="en-US" sz="1600" b="1" dirty="0"/>
              <a:t>automated design methods</a:t>
            </a:r>
            <a:r>
              <a:rPr lang="en-US" sz="1600" dirty="0"/>
              <a:t> for optimal power–accuracy trade-offs.</a:t>
            </a:r>
          </a:p>
        </p:txBody>
      </p:sp>
    </p:spTree>
    <p:extLst>
      <p:ext uri="{BB962C8B-B14F-4D97-AF65-F5344CB8AC3E}">
        <p14:creationId xmlns:p14="http://schemas.microsoft.com/office/powerpoint/2010/main" val="234786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29" y="847354"/>
            <a:ext cx="4361688" cy="591835"/>
          </a:xfrm>
        </p:spPr>
        <p:txBody>
          <a:bodyPr>
            <a:normAutofit fontScale="90000"/>
          </a:bodyPr>
          <a:lstStyle/>
          <a:p>
            <a:r>
              <a:rPr lang="en-US" sz="4000" b="1" u="sng" dirty="0">
                <a:cs typeface="Poppins Light"/>
              </a:rPr>
              <a:t>Contents</a:t>
            </a:r>
            <a:endParaRPr lang="en-US" sz="9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8529" y="1557176"/>
            <a:ext cx="4366917" cy="434041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Calibri"/>
                <a:ea typeface="Calibri"/>
                <a:cs typeface="Calibri"/>
              </a:rPr>
              <a:t> Introduction</a:t>
            </a:r>
            <a:endParaRPr lang="en-US" sz="2400" dirty="0">
              <a:latin typeface="Poppins Light"/>
              <a:ea typeface="Calibri"/>
              <a:cs typeface="Poppins Ligh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Calibri"/>
                <a:ea typeface="Calibri"/>
                <a:cs typeface="Calibri"/>
              </a:rPr>
              <a:t> Literature Survey</a:t>
            </a:r>
            <a:endParaRPr lang="en-US" sz="2400" dirty="0">
              <a:latin typeface="Poppins Light"/>
              <a:ea typeface="Calibri"/>
              <a:cs typeface="Poppins Ligh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Calibri"/>
                <a:ea typeface="Calibri"/>
                <a:cs typeface="Calibri"/>
              </a:rPr>
              <a:t> Problem Statement</a:t>
            </a:r>
            <a:endParaRPr lang="en-US" sz="2400" dirty="0">
              <a:latin typeface="Poppins Light"/>
              <a:ea typeface="Calibri"/>
              <a:cs typeface="Poppins Ligh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Calibri"/>
                <a:ea typeface="Calibri"/>
                <a:cs typeface="Calibri"/>
              </a:rPr>
              <a:t> Methodology</a:t>
            </a:r>
            <a:endParaRPr lang="en-US" sz="2400" dirty="0">
              <a:latin typeface="Poppins Light"/>
              <a:ea typeface="Calibri"/>
              <a:cs typeface="Poppins Ligh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Calibri"/>
                <a:ea typeface="Calibri"/>
                <a:cs typeface="Calibri"/>
              </a:rPr>
              <a:t> Result Analysis</a:t>
            </a:r>
            <a:endParaRPr lang="en-US" sz="2400" dirty="0">
              <a:latin typeface="Poppins Light"/>
              <a:ea typeface="Calibri"/>
              <a:cs typeface="Poppins Ligh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Calibri"/>
                <a:ea typeface="Calibri"/>
                <a:cs typeface="Calibri"/>
              </a:rPr>
              <a:t> Conclusions</a:t>
            </a:r>
            <a:endParaRPr lang="en-US" sz="2400" dirty="0">
              <a:latin typeface="Poppins Light"/>
              <a:ea typeface="Calibri"/>
              <a:cs typeface="Poppins Ligh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Calibri"/>
                <a:ea typeface="Calibri"/>
                <a:cs typeface="Calibri"/>
              </a:rPr>
              <a:t> Future Scope</a:t>
            </a:r>
            <a:endParaRPr lang="en-US" sz="2400" dirty="0">
              <a:latin typeface="Poppins Light"/>
              <a:ea typeface="Calibri"/>
              <a:cs typeface="Poppins Ligh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Calibri"/>
                <a:ea typeface="Calibri"/>
                <a:cs typeface="Calibri"/>
              </a:rPr>
              <a:t> References</a:t>
            </a:r>
            <a:endParaRPr lang="en-US" sz="2400" dirty="0">
              <a:cs typeface="Poppins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C95C-6CFA-BAC6-5798-EE09F377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01" y="391086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185AC-D45C-07B9-6CC0-0F103BCE8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DD577C-781A-1075-1E04-E0A0E898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52" y="240927"/>
            <a:ext cx="6943991" cy="634676"/>
          </a:xfrm>
        </p:spPr>
        <p:txBody>
          <a:bodyPr>
            <a:noAutofit/>
          </a:bodyPr>
          <a:lstStyle/>
          <a:p>
            <a:r>
              <a:rPr lang="en-IN" b="1" u="sng" dirty="0"/>
              <a:t>References</a:t>
            </a: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E66AF-DF57-82CD-4516-FEA395F5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0B436D42-F2BD-9DAB-2FBA-580BBF0E4DD5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290052" y="875603"/>
            <a:ext cx="11611896" cy="5527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1500" b="1" dirty="0"/>
              <a:t>[1]</a:t>
            </a:r>
            <a:r>
              <a:rPr lang="en-IN" sz="1500" dirty="0"/>
              <a:t> V. S. </a:t>
            </a:r>
            <a:r>
              <a:rPr lang="en-IN" sz="1500" dirty="0" err="1"/>
              <a:t>Chowdam</a:t>
            </a:r>
            <a:r>
              <a:rPr lang="en-IN" sz="1500" dirty="0"/>
              <a:t> </a:t>
            </a:r>
            <a:r>
              <a:rPr lang="en-IN" sz="1500" i="1" dirty="0"/>
              <a:t>et al.</a:t>
            </a:r>
            <a:r>
              <a:rPr lang="en-IN" sz="1500" dirty="0"/>
              <a:t>, “Design of clock-gated approximate multipliers for power efficient applications,” </a:t>
            </a:r>
            <a:r>
              <a:rPr lang="en-IN" sz="1500" i="1" dirty="0"/>
              <a:t>Memories – Materials, Devices, Circuits and Systems</a:t>
            </a:r>
            <a:r>
              <a:rPr lang="en-IN" sz="1500" dirty="0"/>
              <a:t>, vol. 9, Art. no. 100123, 2025.</a:t>
            </a:r>
          </a:p>
          <a:p>
            <a:r>
              <a:rPr lang="en-IN" sz="1500" b="1" dirty="0"/>
              <a:t>[2]</a:t>
            </a:r>
            <a:r>
              <a:rPr lang="en-IN" sz="1500" dirty="0"/>
              <a:t> S. Mittal, “A survey of techniques for approximate computing,” </a:t>
            </a:r>
            <a:r>
              <a:rPr lang="en-IN" sz="1500" i="1" dirty="0"/>
              <a:t>ACM Computing Surveys</a:t>
            </a:r>
            <a:r>
              <a:rPr lang="en-IN" sz="1500" dirty="0"/>
              <a:t>, vol. 48, no. 4, pp. 1–33, 2016.</a:t>
            </a:r>
          </a:p>
          <a:p>
            <a:r>
              <a:rPr lang="en-IN" sz="1500" b="1" dirty="0"/>
              <a:t>[3]</a:t>
            </a:r>
            <a:r>
              <a:rPr lang="en-IN" sz="1500" dirty="0"/>
              <a:t> J. M. </a:t>
            </a:r>
            <a:r>
              <a:rPr lang="en-IN" sz="1500" dirty="0" err="1"/>
              <a:t>Rabaey</a:t>
            </a:r>
            <a:r>
              <a:rPr lang="en-IN" sz="1500" dirty="0"/>
              <a:t>, A. Chandrakasan, and B. Nikolic, </a:t>
            </a:r>
            <a:r>
              <a:rPr lang="en-IN" sz="1500" i="1" dirty="0"/>
              <a:t>Digital Integrated Circuits: A Design Perspective</a:t>
            </a:r>
            <a:r>
              <a:rPr lang="en-IN" sz="1500" dirty="0"/>
              <a:t>, 2nd ed. Upper Saddle River, NJ, USA: Prentice Hall, 2003.</a:t>
            </a:r>
          </a:p>
          <a:p>
            <a:r>
              <a:rPr lang="en-IN" sz="1500" b="1" dirty="0"/>
              <a:t>[4]</a:t>
            </a:r>
            <a:r>
              <a:rPr lang="en-IN" sz="1500" dirty="0"/>
              <a:t> M. Pedram and J. M. </a:t>
            </a:r>
            <a:r>
              <a:rPr lang="en-IN" sz="1500" dirty="0" err="1"/>
              <a:t>Rabaey</a:t>
            </a:r>
            <a:r>
              <a:rPr lang="en-IN" sz="1500" dirty="0"/>
              <a:t>, </a:t>
            </a:r>
            <a:r>
              <a:rPr lang="en-IN" sz="1500" i="1" dirty="0"/>
              <a:t>Power Aware Design Methodologies</a:t>
            </a:r>
            <a:r>
              <a:rPr lang="en-IN" sz="1500" dirty="0"/>
              <a:t>. New York, NY, USA: Springer, 2002.</a:t>
            </a:r>
          </a:p>
          <a:p>
            <a:r>
              <a:rPr lang="en-IN" sz="1500" b="1" dirty="0"/>
              <a:t>[5]</a:t>
            </a:r>
            <a:r>
              <a:rPr lang="en-IN" sz="1500" dirty="0"/>
              <a:t> N. H. E. Weste and D. Harris, </a:t>
            </a:r>
            <a:r>
              <a:rPr lang="en-IN" sz="1500" i="1" dirty="0"/>
              <a:t>CMOS VLSI Design: A Circuits and Systems Perspective</a:t>
            </a:r>
            <a:r>
              <a:rPr lang="en-IN" sz="1500" dirty="0"/>
              <a:t>, 4th ed. Boston, MA, USA: Pearson Education, 2011.</a:t>
            </a:r>
          </a:p>
          <a:p>
            <a:r>
              <a:rPr lang="en-IN" sz="1500" b="1" dirty="0"/>
              <a:t>[6]</a:t>
            </a:r>
            <a:r>
              <a:rPr lang="en-IN" sz="1500" dirty="0"/>
              <a:t> J. Han and M. </a:t>
            </a:r>
            <a:r>
              <a:rPr lang="en-IN" sz="1500" dirty="0" err="1"/>
              <a:t>Orshansky</a:t>
            </a:r>
            <a:r>
              <a:rPr lang="en-IN" sz="1500" dirty="0"/>
              <a:t>, “Approximate computing: An emerging paradigm for energy-efficient design,” in </a:t>
            </a:r>
            <a:r>
              <a:rPr lang="en-IN" sz="1500" i="1" dirty="0"/>
              <a:t>Proc. IEEE European Test Symposium (ETS)</a:t>
            </a:r>
            <a:r>
              <a:rPr lang="en-IN" sz="1500" dirty="0"/>
              <a:t>, Avignon, France, 2013, pp. 1–6.</a:t>
            </a:r>
          </a:p>
          <a:p>
            <a:r>
              <a:rPr lang="en-IN" sz="1500" b="1" dirty="0"/>
              <a:t>[7]</a:t>
            </a:r>
            <a:r>
              <a:rPr lang="en-IN" sz="1500" dirty="0"/>
              <a:t> S. Venkatachalam and S.-B. Ko, “Design of power and area efficient approximate multipliers,” </a:t>
            </a:r>
            <a:r>
              <a:rPr lang="en-IN" sz="1500" i="1" dirty="0"/>
              <a:t>IEEE Trans. Very Large Scale </a:t>
            </a:r>
            <a:r>
              <a:rPr lang="en-IN" sz="1500" i="1" dirty="0" err="1"/>
              <a:t>Integr</a:t>
            </a:r>
            <a:r>
              <a:rPr lang="en-IN" sz="1500" i="1" dirty="0"/>
              <a:t>. (VLSI) Syst.</a:t>
            </a:r>
            <a:r>
              <a:rPr lang="en-IN" sz="1500" dirty="0"/>
              <a:t>, vol. 25, no. 5, pp. 1782–1792, May 2017.</a:t>
            </a:r>
          </a:p>
          <a:p>
            <a:r>
              <a:rPr lang="en-IN" sz="1500" b="1" dirty="0"/>
              <a:t>[8]</a:t>
            </a:r>
            <a:r>
              <a:rPr lang="en-IN" sz="1500" dirty="0"/>
              <a:t> A. Vignesh and R. Dhavse, “Design of high accuracy, power efficient and area efficient 16×16 approximate multiplier,” in </a:t>
            </a:r>
            <a:r>
              <a:rPr lang="en-IN" sz="1500" i="1" dirty="0"/>
              <a:t>Proc. IEEE INDICON</a:t>
            </a:r>
            <a:r>
              <a:rPr lang="en-IN" sz="1500" dirty="0"/>
              <a:t>, New Delhi, India, 2020.</a:t>
            </a:r>
          </a:p>
          <a:p>
            <a:r>
              <a:rPr lang="en-IN" sz="1500" b="1" dirty="0"/>
              <a:t>[9]</a:t>
            </a:r>
            <a:r>
              <a:rPr lang="en-IN" sz="1500" dirty="0"/>
              <a:t> V. Gupta, D. Mohapatra, A. Raghunathan, and K. Roy, “Low-power digital signal processing using approximate adders,” </a:t>
            </a:r>
            <a:r>
              <a:rPr lang="en-IN" sz="1500" i="1" dirty="0"/>
              <a:t>IEEE Trans. </a:t>
            </a:r>
            <a:r>
              <a:rPr lang="en-IN" sz="1500" i="1" dirty="0" err="1"/>
              <a:t>Comput</a:t>
            </a:r>
            <a:r>
              <a:rPr lang="en-IN" sz="1500" i="1" dirty="0"/>
              <a:t>.-Aided Design </a:t>
            </a:r>
            <a:r>
              <a:rPr lang="en-IN" sz="1500" i="1" dirty="0" err="1"/>
              <a:t>Integr</a:t>
            </a:r>
            <a:r>
              <a:rPr lang="en-IN" sz="1500" i="1" dirty="0"/>
              <a:t>. Circuits Syst.</a:t>
            </a:r>
            <a:r>
              <a:rPr lang="en-IN" sz="1500" dirty="0"/>
              <a:t>, vol. 32, no. 1, pp. 124–137, Jan. 2013</a:t>
            </a:r>
          </a:p>
        </p:txBody>
      </p:sp>
    </p:spTree>
    <p:extLst>
      <p:ext uri="{BB962C8B-B14F-4D97-AF65-F5344CB8AC3E}">
        <p14:creationId xmlns:p14="http://schemas.microsoft.com/office/powerpoint/2010/main" val="383491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47868-CC29-FF31-7C78-A09B619F6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F4207-1527-CA93-57AA-57866745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9F1D5A-1E1D-D1E1-C04E-5123969BD4C0}"/>
              </a:ext>
            </a:extLst>
          </p:cNvPr>
          <p:cNvSpPr txBox="1"/>
          <p:nvPr/>
        </p:nvSpPr>
        <p:spPr>
          <a:xfrm>
            <a:off x="0" y="258884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gerian" panose="04020705040A02060702" pitchFamily="82" charset="0"/>
              </a:rPr>
              <a:t>THANK YOU</a:t>
            </a:r>
            <a:endParaRPr lang="en-IN" sz="8000" b="1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74D19-3F03-83D5-7FBB-542937BC833D}"/>
              </a:ext>
            </a:extLst>
          </p:cNvPr>
          <p:cNvSpPr txBox="1"/>
          <p:nvPr/>
        </p:nvSpPr>
        <p:spPr>
          <a:xfrm>
            <a:off x="0" y="380412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Any questions ?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25624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E96A91-1631-1D6C-FF50-C75B65DE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45" y="240927"/>
            <a:ext cx="4275448" cy="690704"/>
          </a:xfrm>
        </p:spPr>
        <p:txBody>
          <a:bodyPr>
            <a:normAutofit/>
          </a:bodyPr>
          <a:lstStyle/>
          <a:p>
            <a:r>
              <a:rPr lang="en-US" b="1" u="sng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5C0AB1-C3E0-9A6E-F18F-2ACAEB29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4445" y="1016710"/>
            <a:ext cx="11720064" cy="550943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Digital multipliers are key blocks in VLSI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, widely used in 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Digital signal processing, image processing, communication, and machine learning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. </a:t>
            </a:r>
            <a:endParaRPr lang="en-US" sz="1600" b="1" dirty="0">
              <a:solidFill>
                <a:srgbClr val="131313"/>
              </a:solidFill>
              <a:latin typeface="+mj-lt"/>
              <a:ea typeface="+mn-lt"/>
              <a:cs typeface="Poppins Light" panose="00000400000000000000" pitchFamily="2" charset="0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In embedded processors,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multiplication consumes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 high power, area,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 causes delay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due to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 long adder chains and switching.</a:t>
            </a:r>
            <a:endParaRPr lang="en-US" sz="1600" b="1" dirty="0">
              <a:latin typeface="+mj-lt"/>
              <a:ea typeface="+mn-lt"/>
              <a:cs typeface="Poppins Light" panose="00000400000000000000" pitchFamily="2" charset="0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Exact multipliers give accurate results but require complex, power-hungry hardware.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 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Modern applications like multimedia and signal processing are error-tolerant, so small inaccuracies are acceptable.</a:t>
            </a:r>
            <a:endParaRPr lang="en-US" sz="1600" b="1" dirty="0">
              <a:latin typeface="+mj-lt"/>
              <a:ea typeface="+mn-lt"/>
              <a:cs typeface="Poppins Light" panose="00000400000000000000" pitchFamily="2" charset="0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This drives the design of low-power multipliers using 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approximate computing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 and 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power reduction techniques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n-lt"/>
                <a:cs typeface="Poppins Light" panose="00000400000000000000" pitchFamily="2" charset="0"/>
              </a:rPr>
              <a:t>.</a:t>
            </a:r>
            <a:endParaRPr lang="en-US" sz="1600" dirty="0">
              <a:solidFill>
                <a:srgbClr val="000000"/>
              </a:solidFill>
              <a:latin typeface="+mj-lt"/>
              <a:cs typeface="Poppins Light" panose="00000400000000000000" pitchFamily="2" charset="0"/>
            </a:endParaRPr>
          </a:p>
          <a:p>
            <a:r>
              <a:rPr lang="en-US" sz="2000" b="1" u="sng" dirty="0">
                <a:solidFill>
                  <a:srgbClr val="131313"/>
                </a:solidFill>
                <a:latin typeface="+mj-lt"/>
                <a:cs typeface="Poppins Light"/>
              </a:rPr>
              <a:t>Need for Low-Power Multiplier Design</a:t>
            </a:r>
            <a:r>
              <a:rPr lang="en-US" sz="2000" b="1" dirty="0">
                <a:solidFill>
                  <a:srgbClr val="131313"/>
                </a:solidFill>
                <a:latin typeface="+mj-lt"/>
                <a:cs typeface="Poppins Light"/>
              </a:rPr>
              <a:t>: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In synchronous circuits, much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 power is wasted 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by the 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clock network 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due to 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constant toggling. 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Conventional designs emphasize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 speed and accuracy, 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often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 neglecting power efficiency.</a:t>
            </a:r>
            <a:endParaRPr lang="en-US" sz="1600" b="1" dirty="0">
              <a:latin typeface="+mj-lt"/>
              <a:cs typeface="Poppins Light" panose="00000400000000000000" pitchFamily="2" charset="0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Clock gating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 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saves energy 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by turning off the clock in idle blocks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, reducing switching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. </a:t>
            </a:r>
            <a:endParaRPr lang="en-US" sz="1600" b="1" dirty="0">
              <a:solidFill>
                <a:srgbClr val="131313"/>
              </a:solidFill>
              <a:latin typeface="+mj-lt"/>
              <a:ea typeface="+mn-lt"/>
              <a:cs typeface="Poppins Light" panose="00000400000000000000" pitchFamily="2" charset="0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Approximate computing lowers hardware complexity 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by relaxing exact calculations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, cutting power and area.</a:t>
            </a:r>
            <a:endParaRPr lang="en-US" sz="1600" b="1" dirty="0">
              <a:latin typeface="+mj-lt"/>
              <a:cs typeface="Poppins Light" panose="00000400000000000000" pitchFamily="2" charset="0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Together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, clock gating 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and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 approximate arithmetic 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enable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 energy‑efficient multipliers </a:t>
            </a:r>
            <a:r>
              <a:rPr lang="en-US" sz="1600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for modern </a:t>
            </a:r>
            <a:r>
              <a:rPr lang="en-US" sz="1600" b="1" dirty="0">
                <a:solidFill>
                  <a:srgbClr val="131313"/>
                </a:solidFill>
                <a:latin typeface="+mj-lt"/>
                <a:ea typeface="+mn-lt"/>
                <a:cs typeface="Poppins Light" panose="00000400000000000000" pitchFamily="2" charset="0"/>
              </a:rPr>
              <a:t>error‑tolerant applications.</a:t>
            </a:r>
            <a:endParaRPr lang="en-US" sz="1600" b="1" dirty="0">
              <a:latin typeface="+mj-lt"/>
              <a:cs typeface="Poppins Light" panose="000004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C86FA-E284-ED29-FC91-B6B4D485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127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4225B-72C4-B8FE-C08A-99B2D5FFC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9B9D65-3018-F721-C3D8-8C6088C8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08" y="375941"/>
            <a:ext cx="8007005" cy="484586"/>
          </a:xfrm>
        </p:spPr>
        <p:txBody>
          <a:bodyPr>
            <a:noAutofit/>
          </a:bodyPr>
          <a:lstStyle/>
          <a:p>
            <a:r>
              <a:rPr lang="en-US" b="1" u="sng" dirty="0">
                <a:ea typeface="+mj-lt"/>
                <a:cs typeface="+mj-lt"/>
              </a:rPr>
              <a:t>Literature Survey</a:t>
            </a:r>
            <a:endParaRPr lang="en-US" sz="28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F89D7-C0E5-25BA-5D1B-A44CD2B4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824" y="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37BBCB-511E-F8F8-B41F-E6EF0BAA482C}"/>
              </a:ext>
            </a:extLst>
          </p:cNvPr>
          <p:cNvGraphicFramePr>
            <a:graphicFrameLocks noGrp="1"/>
          </p:cNvGraphicFramePr>
          <p:nvPr/>
        </p:nvGraphicFramePr>
        <p:xfrm>
          <a:off x="275303" y="1022555"/>
          <a:ext cx="11640289" cy="5557827"/>
        </p:xfrm>
        <a:graphic>
          <a:graphicData uri="http://schemas.openxmlformats.org/drawingml/2006/table">
            <a:tbl>
              <a:tblPr/>
              <a:tblGrid>
                <a:gridCol w="658762">
                  <a:extLst>
                    <a:ext uri="{9D8B030D-6E8A-4147-A177-3AD203B41FA5}">
                      <a16:colId xmlns:a16="http://schemas.microsoft.com/office/drawing/2014/main" val="3268739457"/>
                    </a:ext>
                  </a:extLst>
                </a:gridCol>
                <a:gridCol w="2546554">
                  <a:extLst>
                    <a:ext uri="{9D8B030D-6E8A-4147-A177-3AD203B41FA5}">
                      <a16:colId xmlns:a16="http://schemas.microsoft.com/office/drawing/2014/main" val="3203787581"/>
                    </a:ext>
                  </a:extLst>
                </a:gridCol>
                <a:gridCol w="1868129">
                  <a:extLst>
                    <a:ext uri="{9D8B030D-6E8A-4147-A177-3AD203B41FA5}">
                      <a16:colId xmlns:a16="http://schemas.microsoft.com/office/drawing/2014/main" val="3014956291"/>
                    </a:ext>
                  </a:extLst>
                </a:gridCol>
                <a:gridCol w="884904">
                  <a:extLst>
                    <a:ext uri="{9D8B030D-6E8A-4147-A177-3AD203B41FA5}">
                      <a16:colId xmlns:a16="http://schemas.microsoft.com/office/drawing/2014/main" val="3119051509"/>
                    </a:ext>
                  </a:extLst>
                </a:gridCol>
                <a:gridCol w="2989006">
                  <a:extLst>
                    <a:ext uri="{9D8B030D-6E8A-4147-A177-3AD203B41FA5}">
                      <a16:colId xmlns:a16="http://schemas.microsoft.com/office/drawing/2014/main" val="1794401954"/>
                    </a:ext>
                  </a:extLst>
                </a:gridCol>
                <a:gridCol w="2692934">
                  <a:extLst>
                    <a:ext uri="{9D8B030D-6E8A-4147-A177-3AD203B41FA5}">
                      <a16:colId xmlns:a16="http://schemas.microsoft.com/office/drawing/2014/main" val="3138914691"/>
                    </a:ext>
                  </a:extLst>
                </a:gridCol>
              </a:tblGrid>
              <a:tr h="3606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 dirty="0"/>
                        <a:t>Sl. No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/>
                        <a:t>Title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 dirty="0"/>
                        <a:t>Author(s)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/>
                        <a:t>Year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 dirty="0"/>
                        <a:t>Contribution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/>
                        <a:t>Future Research Direction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82595"/>
                  </a:ext>
                </a:extLst>
              </a:tr>
              <a:tr h="1025102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 dirty="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1</a:t>
                      </a:r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Digital Integrated Circuits – A Design Perspective</a:t>
                      </a:r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J. Rabaey et al.</a:t>
                      </a:r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1995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Analyzed RCA, CSA, CSLA, and COSA architectures in terms of delay, area, and power.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 dirty="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Low-power integration of advanced adder architectures.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120507"/>
                  </a:ext>
                </a:extLst>
              </a:tr>
              <a:tr h="1022323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 dirty="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2</a:t>
                      </a:r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Power Aware Design Methodologies</a:t>
                      </a:r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M. Pedram et al.</a:t>
                      </a:r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2002</a:t>
                      </a:r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Introduced clock gating to reduce dynamic power and switching activity.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 dirty="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Combining clock gating with approximate arithmetic units.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5235"/>
                  </a:ext>
                </a:extLst>
              </a:tr>
              <a:tr h="10539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/>
                        <a:t>3</a:t>
                      </a:r>
                      <a:endParaRPr lang="en-IN" sz="1300" b="1" dirty="0"/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/>
                        <a:t>CMOS VLSI Design: A Circuits and Systems Perspective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 dirty="0"/>
                        <a:t>N. Weste, D. Harris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/>
                        <a:t>2</a:t>
                      </a:r>
                      <a:r>
                        <a:rPr lang="en-IN" sz="1300" b="1" dirty="0"/>
                        <a:t>010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/>
                        <a:t>Explained VLSI design trade-offs in arithmetic circuits.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/>
                        <a:t>Energy-efficient arithmetic units for Digital image and signal processing and embedded systems.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710128"/>
                  </a:ext>
                </a:extLst>
              </a:tr>
              <a:tr h="9485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/>
                        <a:t>4</a:t>
                      </a:r>
                      <a:endParaRPr lang="en-IN" sz="1300" b="1" dirty="0"/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/>
                        <a:t>A Survey of Techniques for Approximate Computing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 dirty="0"/>
                        <a:t>S. Mittal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 dirty="0"/>
                        <a:t>2016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/>
                        <a:t>Reviewed approximate adders and multipliers focusing on power–accuracy trade-offs.</a:t>
                      </a:r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300" b="1" dirty="0"/>
                        <a:t>Adaptive and application-aware approximation techniques.</a:t>
                      </a:r>
                      <a:endParaRPr lang="en-US" sz="1300" b="1" dirty="0"/>
                    </a:p>
                  </a:txBody>
                  <a:tcPr marL="27687" marR="27687" marT="13844" marB="138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150902"/>
                  </a:ext>
                </a:extLst>
              </a:tr>
              <a:tr h="1147301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 dirty="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5</a:t>
                      </a:r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Design of Clock-Gated Approximate Multipliers for Power Efficient Applications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V. Chowdam et al.</a:t>
                      </a:r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2025</a:t>
                      </a:r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Presented approximate multipliers with clock gating to reduce power and hardware overhead.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300" b="1" i="0" u="none" strike="noStrike" kern="1200" dirty="0">
                          <a:solidFill>
                            <a:srgbClr val="131313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Extension to higher bit-widths and ASIC-based implementation.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686" marR="27686" marT="13843" marB="1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694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58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AC13D-C7E4-B271-5282-E103EF7D3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FDDC64-EEA4-9A6A-9D0A-E790B35D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00" y="289170"/>
            <a:ext cx="8007005" cy="634676"/>
          </a:xfrm>
        </p:spPr>
        <p:txBody>
          <a:bodyPr>
            <a:normAutofit/>
          </a:bodyPr>
          <a:lstStyle/>
          <a:p>
            <a:r>
              <a:rPr lang="en-US" b="1" u="sng" dirty="0">
                <a:ea typeface="+mj-lt"/>
                <a:cs typeface="+mj-lt"/>
              </a:rPr>
              <a:t>Problem Statement</a:t>
            </a:r>
            <a:endParaRPr lang="en-US" sz="2800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3E5730-0A4F-369E-652B-242D2D8B1E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8276" y="999789"/>
            <a:ext cx="5844529" cy="52517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 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Conventional exact multipliers require large hardware resources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 due to complex adder structures and full-precision computation.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Continuous clock toggling 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in synchronous circuits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 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leads to 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high dynamic power consumption, 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even when 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some parts 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of the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 circuit 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remain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 idle.</a:t>
            </a:r>
            <a:endParaRPr lang="en-US" sz="1600" b="1" dirty="0">
              <a:latin typeface="+mj-lt"/>
              <a:cs typeface="Poppins Light" panose="00000400000000000000" pitchFamily="2" charset="0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Existing approximate multiplier designs 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mainly focus on 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reducing arithmetic complexity but do not effectively address clock power reduction.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Low-power techniques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 such as 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clock gating 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and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 approximation </a:t>
            </a:r>
            <a:r>
              <a:rPr lang="en-US" sz="1600" dirty="0">
                <a:latin typeface="+mj-lt"/>
                <a:ea typeface="+mn-lt"/>
                <a:cs typeface="Poppins Light" panose="00000400000000000000" pitchFamily="2" charset="0"/>
              </a:rPr>
              <a:t>are usually</a:t>
            </a:r>
            <a:r>
              <a:rPr lang="en-US" sz="1600" b="1" dirty="0">
                <a:latin typeface="+mj-lt"/>
                <a:ea typeface="+mn-lt"/>
                <a:cs typeface="Poppins Light" panose="00000400000000000000" pitchFamily="2" charset="0"/>
              </a:rPr>
              <a:t> applied separately rather than in a unified design framework.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latin typeface="+mj-lt"/>
                <a:ea typeface="Calibri"/>
                <a:cs typeface="Poppins Light" panose="00000400000000000000" pitchFamily="2" charset="0"/>
              </a:rPr>
              <a:t>There is a need for a </a:t>
            </a:r>
            <a:r>
              <a:rPr lang="en-US" sz="1600" b="1" dirty="0">
                <a:latin typeface="+mj-lt"/>
                <a:ea typeface="Calibri"/>
                <a:cs typeface="Poppins Light" panose="00000400000000000000" pitchFamily="2" charset="0"/>
              </a:rPr>
              <a:t>multiplier architecture </a:t>
            </a:r>
            <a:r>
              <a:rPr lang="en-US" sz="1600" dirty="0">
                <a:latin typeface="+mj-lt"/>
                <a:ea typeface="Calibri"/>
                <a:cs typeface="Poppins Light" panose="00000400000000000000" pitchFamily="2" charset="0"/>
              </a:rPr>
              <a:t>that</a:t>
            </a:r>
            <a:r>
              <a:rPr lang="en-US" sz="1600" b="1" dirty="0">
                <a:latin typeface="+mj-lt"/>
                <a:ea typeface="Calibri"/>
                <a:cs typeface="Poppins Light" panose="00000400000000000000" pitchFamily="2" charset="0"/>
              </a:rPr>
              <a:t> </a:t>
            </a:r>
            <a:r>
              <a:rPr lang="en-US" sz="1600" dirty="0">
                <a:latin typeface="+mj-lt"/>
                <a:ea typeface="Calibri"/>
                <a:cs typeface="Poppins Light" panose="00000400000000000000" pitchFamily="2" charset="0"/>
              </a:rPr>
              <a:t>combines</a:t>
            </a:r>
            <a:r>
              <a:rPr lang="en-US" sz="1600" b="1" dirty="0">
                <a:latin typeface="+mj-lt"/>
                <a:ea typeface="Calibri"/>
                <a:cs typeface="Poppins Light" panose="00000400000000000000" pitchFamily="2" charset="0"/>
              </a:rPr>
              <a:t> approximate computing </a:t>
            </a:r>
            <a:r>
              <a:rPr lang="en-US" sz="1600" dirty="0">
                <a:latin typeface="+mj-lt"/>
                <a:ea typeface="Calibri"/>
                <a:cs typeface="Poppins Light" panose="00000400000000000000" pitchFamily="2" charset="0"/>
              </a:rPr>
              <a:t>with</a:t>
            </a:r>
            <a:r>
              <a:rPr lang="en-US" sz="1600" b="1" dirty="0">
                <a:latin typeface="+mj-lt"/>
                <a:ea typeface="Calibri"/>
                <a:cs typeface="Poppins Light" panose="00000400000000000000" pitchFamily="2" charset="0"/>
              </a:rPr>
              <a:t> clock gating</a:t>
            </a:r>
            <a:r>
              <a:rPr lang="en-US" sz="1600" dirty="0">
                <a:latin typeface="+mj-lt"/>
                <a:ea typeface="Calibri"/>
                <a:cs typeface="Poppins Light" panose="00000400000000000000" pitchFamily="2" charset="0"/>
              </a:rPr>
              <a:t> to achieve significant power savings while maintaining acceptable accuracy.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2E63A-0897-3EEF-1DE4-1FCE01E1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D733DC9-900F-8710-B99D-8E9BF329A0AE}"/>
              </a:ext>
            </a:extLst>
          </p:cNvPr>
          <p:cNvGrpSpPr/>
          <p:nvPr/>
        </p:nvGrpSpPr>
        <p:grpSpPr>
          <a:xfrm>
            <a:off x="6096000" y="1533832"/>
            <a:ext cx="5844529" cy="4021292"/>
            <a:chOff x="6096000" y="1533832"/>
            <a:chExt cx="5844529" cy="4021292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2967A3DB-D665-8B30-A6A4-206EA3D59CC0}"/>
                </a:ext>
              </a:extLst>
            </p:cNvPr>
            <p:cNvSpPr txBox="1"/>
            <p:nvPr/>
          </p:nvSpPr>
          <p:spPr>
            <a:xfrm>
              <a:off x="6096000" y="5216570"/>
              <a:ext cx="5844529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ea typeface="+mn-lt"/>
                  <a:cs typeface="+mn-lt"/>
                </a:rPr>
                <a:t>Fig 1. Standard multiplication</a:t>
              </a:r>
              <a:endParaRPr lang="en-US" sz="1600" b="1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7044BC-F568-6C6B-9085-374D21CE2D0D}"/>
                </a:ext>
              </a:extLst>
            </p:cNvPr>
            <p:cNvGrpSpPr/>
            <p:nvPr/>
          </p:nvGrpSpPr>
          <p:grpSpPr>
            <a:xfrm>
              <a:off x="6229196" y="1533832"/>
              <a:ext cx="5599010" cy="3553521"/>
              <a:chOff x="6229196" y="1533832"/>
              <a:chExt cx="5599010" cy="355352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F296C7A-CD9D-2044-A9A4-A0978FCBD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9196" y="1533832"/>
                <a:ext cx="5599010" cy="35535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5FA83E-BE71-1EA3-D737-B2C4B03A7DFA}"/>
                  </a:ext>
                </a:extLst>
              </p:cNvPr>
              <p:cNvSpPr/>
              <p:nvPr/>
            </p:nvSpPr>
            <p:spPr>
              <a:xfrm>
                <a:off x="8662219" y="3195484"/>
                <a:ext cx="550607" cy="11405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A067DF-5686-E019-324A-71A6B3489A99}"/>
                  </a:ext>
                </a:extLst>
              </p:cNvPr>
              <p:cNvSpPr/>
              <p:nvPr/>
            </p:nvSpPr>
            <p:spPr>
              <a:xfrm>
                <a:off x="9242781" y="2858727"/>
                <a:ext cx="628347" cy="14772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8269A1-63CE-F1E4-7124-B4F3996F8262}"/>
                  </a:ext>
                </a:extLst>
              </p:cNvPr>
              <p:cNvSpPr/>
              <p:nvPr/>
            </p:nvSpPr>
            <p:spPr>
              <a:xfrm>
                <a:off x="9901084" y="2858727"/>
                <a:ext cx="559521" cy="11405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1BBEA9-0D42-D388-C38E-5D1BC8A03752}"/>
                  </a:ext>
                </a:extLst>
              </p:cNvPr>
              <p:cNvSpPr/>
              <p:nvPr/>
            </p:nvSpPr>
            <p:spPr>
              <a:xfrm>
                <a:off x="10490561" y="2858727"/>
                <a:ext cx="559521" cy="710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E8EF5B-B633-2D7A-F37D-266240592EA3}"/>
                  </a:ext>
                </a:extLst>
              </p:cNvPr>
              <p:cNvSpPr/>
              <p:nvPr/>
            </p:nvSpPr>
            <p:spPr>
              <a:xfrm>
                <a:off x="8072742" y="3625641"/>
                <a:ext cx="559521" cy="710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324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08BC-4AB4-28FB-E5FA-95810D01A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E0522F-89C7-1858-564F-1966E6CB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02426"/>
            <a:ext cx="12191999" cy="1226574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Design Methodologies</a:t>
            </a:r>
            <a:endParaRPr lang="en-IN" sz="21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E76FE-638E-914C-6790-5CB078C6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619748-B293-3F5E-7A6D-057B80EDD8D0}"/>
              </a:ext>
            </a:extLst>
          </p:cNvPr>
          <p:cNvSpPr txBox="1"/>
          <p:nvPr/>
        </p:nvSpPr>
        <p:spPr>
          <a:xfrm>
            <a:off x="0" y="342900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Sub-Circuits: Types of Adders, Exact vs Approximate Circuits, Clock-gating &amp; Multipliers and the entire clock-gated approximate multiplier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694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A1186-8F71-350F-02C5-778E63522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538C3E-6B23-A261-17DD-79F7471D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99" y="240927"/>
            <a:ext cx="6943991" cy="634676"/>
          </a:xfrm>
        </p:spPr>
        <p:txBody>
          <a:bodyPr>
            <a:noAutofit/>
          </a:bodyPr>
          <a:lstStyle/>
          <a:p>
            <a:r>
              <a:rPr lang="en-US" sz="3400" b="1" u="sng" dirty="0">
                <a:latin typeface="Calibri"/>
                <a:ea typeface="Calibri"/>
                <a:cs typeface="Calibri"/>
              </a:rPr>
              <a:t>Methodology – design overview</a:t>
            </a:r>
            <a:endParaRPr lang="en-US" sz="3400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EA466E-1238-9603-C8E3-601DE6DF56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8599" y="994585"/>
            <a:ext cx="6576724" cy="52180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latin typeface="+mj-lt"/>
                <a:ea typeface="+mn-lt"/>
                <a:cs typeface="Poppins Light"/>
              </a:rPr>
              <a:t>A power-efficient multiplier architecture is designed by integrating </a:t>
            </a:r>
            <a:r>
              <a:rPr lang="en-US" sz="1600" b="1" dirty="0">
                <a:latin typeface="+mj-lt"/>
                <a:ea typeface="+mn-lt"/>
                <a:cs typeface="Poppins Light"/>
              </a:rPr>
              <a:t>approximate computing with clock gating techniques.</a:t>
            </a:r>
            <a:endParaRPr lang="en-US" sz="1600" b="1" dirty="0">
              <a:latin typeface="+mj-lt"/>
              <a:cs typeface="Poppins Light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latin typeface="+mj-lt"/>
                <a:ea typeface="+mn-lt"/>
                <a:cs typeface="Poppins Light"/>
              </a:rPr>
              <a:t>Approximate Half Adders </a:t>
            </a:r>
            <a:r>
              <a:rPr lang="en-US" sz="1600" b="1" dirty="0">
                <a:latin typeface="+mj-lt"/>
                <a:ea typeface="+mn-lt"/>
                <a:cs typeface="Poppins Light"/>
              </a:rPr>
              <a:t>(AHA)</a:t>
            </a:r>
            <a:r>
              <a:rPr lang="en-US" sz="1600" dirty="0">
                <a:latin typeface="+mj-lt"/>
                <a:ea typeface="+mn-lt"/>
                <a:cs typeface="Poppins Light"/>
              </a:rPr>
              <a:t> and Approximate Full Adders</a:t>
            </a:r>
            <a:r>
              <a:rPr lang="en-US" sz="1600" b="1" dirty="0">
                <a:latin typeface="+mj-lt"/>
                <a:ea typeface="+mn-lt"/>
                <a:cs typeface="Poppins Light"/>
              </a:rPr>
              <a:t> (AFA)</a:t>
            </a:r>
            <a:r>
              <a:rPr lang="en-US" sz="1600" dirty="0">
                <a:latin typeface="+mj-lt"/>
                <a:ea typeface="+mn-lt"/>
                <a:cs typeface="Poppins Light"/>
              </a:rPr>
              <a:t> are developed to </a:t>
            </a:r>
            <a:r>
              <a:rPr lang="en-US" sz="1600" b="1" dirty="0">
                <a:latin typeface="+mj-lt"/>
                <a:ea typeface="+mn-lt"/>
                <a:cs typeface="Poppins Light"/>
              </a:rPr>
              <a:t>reduce hardware complexity in the least significant bit region.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b="1" dirty="0">
                <a:latin typeface="+mj-lt"/>
                <a:ea typeface="+mn-lt"/>
                <a:cs typeface="Poppins Light"/>
              </a:rPr>
              <a:t>Four </a:t>
            </a:r>
            <a:r>
              <a:rPr lang="en-US" sz="1600" dirty="0">
                <a:latin typeface="+mj-lt"/>
                <a:ea typeface="+mn-lt"/>
                <a:cs typeface="Poppins Light"/>
              </a:rPr>
              <a:t>different adder architectures—</a:t>
            </a:r>
            <a:r>
              <a:rPr lang="en-US" sz="1600" b="1" dirty="0">
                <a:latin typeface="+mj-lt"/>
                <a:ea typeface="+mn-lt"/>
                <a:cs typeface="Poppins Light"/>
              </a:rPr>
              <a:t>RCA, CSA, CSLA, and COSA</a:t>
            </a:r>
            <a:r>
              <a:rPr lang="en-US" sz="1600" dirty="0">
                <a:latin typeface="+mj-lt"/>
                <a:ea typeface="+mn-lt"/>
                <a:cs typeface="Poppins Light"/>
              </a:rPr>
              <a:t>—are used to construct multiplier structures for performance comparison.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b="1" dirty="0">
                <a:latin typeface="+mj-lt"/>
                <a:ea typeface="+mn-lt"/>
                <a:cs typeface="Poppins Light"/>
              </a:rPr>
              <a:t>Clock gating logic</a:t>
            </a:r>
            <a:r>
              <a:rPr lang="en-US" sz="1600" dirty="0">
                <a:latin typeface="+mj-lt"/>
                <a:ea typeface="+mn-lt"/>
                <a:cs typeface="Poppins Light"/>
              </a:rPr>
              <a:t> is introduced </a:t>
            </a:r>
            <a:r>
              <a:rPr lang="en-US" sz="1600" b="1" dirty="0">
                <a:latin typeface="+mj-lt"/>
                <a:ea typeface="+mn-lt"/>
                <a:cs typeface="Poppins Light"/>
              </a:rPr>
              <a:t>to disable inactive adder modules </a:t>
            </a:r>
            <a:r>
              <a:rPr lang="en-US" sz="1600" dirty="0">
                <a:latin typeface="+mj-lt"/>
                <a:ea typeface="+mn-lt"/>
                <a:cs typeface="Poppins Light"/>
              </a:rPr>
              <a:t>and</a:t>
            </a:r>
            <a:r>
              <a:rPr lang="en-US" sz="1600" b="1" dirty="0">
                <a:latin typeface="+mj-lt"/>
                <a:ea typeface="+mn-lt"/>
                <a:cs typeface="Poppins Light"/>
              </a:rPr>
              <a:t> minimize unnecessary switching activity.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latin typeface="+mj-lt"/>
                <a:ea typeface="+mn-lt"/>
                <a:cs typeface="Poppins Light"/>
              </a:rPr>
              <a:t>The complete design and functional verification are carried out using </a:t>
            </a:r>
            <a:r>
              <a:rPr lang="en-US" sz="1600" b="1" dirty="0">
                <a:latin typeface="+mj-lt"/>
                <a:ea typeface="+mn-lt"/>
                <a:cs typeface="Poppins Light"/>
              </a:rPr>
              <a:t>Verilog HDL.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600" b="1" dirty="0">
              <a:latin typeface="+mj-lt"/>
              <a:ea typeface="Calibri"/>
              <a:cs typeface="Poppi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93BCD-3962-F981-F1C0-E05A4157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0F58564-020A-EE9E-1FF3-17EFA5BD764F}"/>
              </a:ext>
            </a:extLst>
          </p:cNvPr>
          <p:cNvGrpSpPr/>
          <p:nvPr/>
        </p:nvGrpSpPr>
        <p:grpSpPr>
          <a:xfrm>
            <a:off x="7082590" y="730752"/>
            <a:ext cx="4852336" cy="5225595"/>
            <a:chOff x="7063382" y="814647"/>
            <a:chExt cx="4852336" cy="55649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E89A9B-F57B-6D34-84C0-8CB5B8128B1B}"/>
                </a:ext>
              </a:extLst>
            </p:cNvPr>
            <p:cNvGrpSpPr/>
            <p:nvPr/>
          </p:nvGrpSpPr>
          <p:grpSpPr>
            <a:xfrm>
              <a:off x="7063382" y="814647"/>
              <a:ext cx="4852336" cy="5556978"/>
              <a:chOff x="7142720" y="757814"/>
              <a:chExt cx="4852336" cy="555697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088CE67-0130-3943-D494-99E8BAF7D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570" t="7275" r="6024" b="-873"/>
              <a:stretch>
                <a:fillRect/>
              </a:stretch>
            </p:blipFill>
            <p:spPr>
              <a:xfrm>
                <a:off x="7142720" y="757814"/>
                <a:ext cx="4834334" cy="233554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21E438D-B9E7-ECE3-3700-9A365BD7D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4589" y="3750890"/>
                <a:ext cx="4850467" cy="223613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1" name="TextBox 7">
                <a:extLst>
                  <a:ext uri="{FF2B5EF4-FFF2-40B4-BE49-F238E27FC236}">
                    <a16:creationId xmlns:a16="http://schemas.microsoft.com/office/drawing/2014/main" id="{90B93CFC-0B09-E572-1055-10B7F4139440}"/>
                  </a:ext>
                </a:extLst>
              </p:cNvPr>
              <p:cNvSpPr txBox="1"/>
              <p:nvPr/>
            </p:nvSpPr>
            <p:spPr>
              <a:xfrm>
                <a:off x="7502430" y="3085121"/>
                <a:ext cx="4126565" cy="36054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ea typeface="+mn-lt"/>
                    <a:cs typeface="+mn-lt"/>
                  </a:rPr>
                  <a:t>Fig 2. Multiplication using Exact-adders</a:t>
                </a:r>
                <a:endParaRPr lang="en-US" sz="1600" b="1" dirty="0"/>
              </a:p>
            </p:txBody>
          </p:sp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AD58040E-F3D4-1D22-8AD1-BA6C18E8C3AB}"/>
                  </a:ext>
                </a:extLst>
              </p:cNvPr>
              <p:cNvSpPr txBox="1"/>
              <p:nvPr/>
            </p:nvSpPr>
            <p:spPr>
              <a:xfrm>
                <a:off x="7401577" y="5976238"/>
                <a:ext cx="4586005" cy="33855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</p:grp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47F669F-6B3D-712A-5B7C-0B98916AC14C}"/>
                </a:ext>
              </a:extLst>
            </p:cNvPr>
            <p:cNvSpPr txBox="1"/>
            <p:nvPr/>
          </p:nvSpPr>
          <p:spPr>
            <a:xfrm>
              <a:off x="7206038" y="6019081"/>
              <a:ext cx="4530655" cy="36054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ea typeface="+mn-lt"/>
                  <a:cs typeface="+mn-lt"/>
                </a:rPr>
                <a:t>Fig 3. Multiplication using Approx-adders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6213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BF72-C808-4F76-E2E0-EB251C408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2C700-CF40-3045-BA1F-FA25F4D4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0" y="167896"/>
            <a:ext cx="8007005" cy="634676"/>
          </a:xfrm>
        </p:spPr>
        <p:txBody>
          <a:bodyPr>
            <a:normAutofit/>
          </a:bodyPr>
          <a:lstStyle/>
          <a:p>
            <a:r>
              <a:rPr lang="en-IN" b="1" u="sng" dirty="0"/>
              <a:t>Sub-circuits – approximate adders</a:t>
            </a:r>
            <a:endParaRPr lang="en-US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736F5B-34E7-FBD4-FF5F-B6A49D31DD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080" y="996368"/>
            <a:ext cx="11795952" cy="578222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1500" b="1" dirty="0">
                <a:latin typeface="+mj-lt"/>
                <a:ea typeface="+mn-lt"/>
                <a:cs typeface="+mn-lt"/>
              </a:rPr>
              <a:t>Exact HA </a:t>
            </a:r>
            <a:r>
              <a:rPr lang="en-IN" sz="1500" b="1" dirty="0">
                <a:latin typeface="+mj-lt"/>
              </a:rPr>
              <a:t>→</a:t>
            </a:r>
            <a:r>
              <a:rPr lang="en-US" sz="1500" b="1" dirty="0">
                <a:latin typeface="+mj-lt"/>
                <a:ea typeface="+mn-lt"/>
                <a:cs typeface="+mn-lt"/>
              </a:rPr>
              <a:t> SUM = (A ⊕ B)  &amp;  </a:t>
            </a:r>
          </a:p>
          <a:p>
            <a:pPr algn="ctr"/>
            <a:r>
              <a:rPr lang="en-US" sz="1500" b="1" dirty="0">
                <a:latin typeface="+mj-lt"/>
                <a:ea typeface="+mn-lt"/>
                <a:cs typeface="+mn-lt"/>
              </a:rPr>
              <a:t>                     </a:t>
            </a:r>
            <a:r>
              <a:rPr lang="en-US" sz="1500" b="1" dirty="0">
                <a:ea typeface="+mn-lt"/>
                <a:cs typeface="+mn-lt"/>
              </a:rPr>
              <a:t>CARRY</a:t>
            </a:r>
            <a:r>
              <a:rPr lang="en-US" sz="1500" b="1" dirty="0">
                <a:latin typeface="+mj-lt"/>
                <a:ea typeface="+mn-lt"/>
                <a:cs typeface="+mn-lt"/>
              </a:rPr>
              <a:t> = A</a:t>
            </a:r>
            <a:r>
              <a:rPr lang="en-US" b="1" dirty="0"/>
              <a:t> · </a:t>
            </a:r>
            <a:r>
              <a:rPr lang="en-US" sz="1500" b="1" dirty="0">
                <a:latin typeface="+mj-lt"/>
                <a:ea typeface="+mn-lt"/>
                <a:cs typeface="+mn-lt"/>
              </a:rPr>
              <a:t>B</a:t>
            </a:r>
            <a:endParaRPr lang="en-US" sz="1500" b="1" dirty="0">
              <a:latin typeface="+mj-lt"/>
              <a:ea typeface="+mn-lt"/>
              <a:cs typeface="Poppins Light"/>
            </a:endParaRPr>
          </a:p>
          <a:p>
            <a:pPr algn="ctr"/>
            <a:r>
              <a:rPr lang="en-US" sz="1500" dirty="0">
                <a:latin typeface="+mj-lt"/>
                <a:ea typeface="+mn-lt"/>
                <a:cs typeface="+mn-lt"/>
              </a:rPr>
              <a:t>     </a:t>
            </a:r>
            <a:r>
              <a:rPr lang="en-US" sz="1500" b="1" dirty="0">
                <a:latin typeface="+mj-lt"/>
                <a:ea typeface="+mn-lt"/>
                <a:cs typeface="+mn-lt"/>
              </a:rPr>
              <a:t>Approx. HA </a:t>
            </a:r>
            <a:r>
              <a:rPr lang="en-IN" sz="1500" dirty="0">
                <a:latin typeface="+mj-lt"/>
              </a:rPr>
              <a:t>→</a:t>
            </a:r>
            <a:r>
              <a:rPr lang="en-US" sz="1500" b="1" dirty="0">
                <a:latin typeface="+mj-lt"/>
                <a:ea typeface="+mn-lt"/>
                <a:cs typeface="+mn-lt"/>
              </a:rPr>
              <a:t> SUM = (A</a:t>
            </a:r>
            <a:r>
              <a:rPr lang="en-US" b="1" dirty="0"/>
              <a:t> + </a:t>
            </a:r>
            <a:r>
              <a:rPr lang="en-US" sz="1500" b="1" dirty="0">
                <a:latin typeface="+mj-lt"/>
                <a:ea typeface="+mn-lt"/>
                <a:cs typeface="+mn-lt"/>
              </a:rPr>
              <a:t>B)  &amp; </a:t>
            </a:r>
          </a:p>
          <a:p>
            <a:pPr algn="ctr"/>
            <a:r>
              <a:rPr lang="en-US" sz="1500" b="1" dirty="0">
                <a:latin typeface="+mj-lt"/>
                <a:ea typeface="+mn-lt"/>
                <a:cs typeface="+mn-lt"/>
              </a:rPr>
              <a:t>                               </a:t>
            </a:r>
            <a:r>
              <a:rPr lang="en-US" sz="1500" b="1" dirty="0">
                <a:ea typeface="+mn-lt"/>
                <a:cs typeface="+mn-lt"/>
              </a:rPr>
              <a:t>CARRY </a:t>
            </a:r>
            <a:r>
              <a:rPr lang="en-US" sz="1500" b="1" dirty="0">
                <a:latin typeface="+mj-lt"/>
                <a:ea typeface="+mn-lt"/>
                <a:cs typeface="+mn-lt"/>
              </a:rPr>
              <a:t>= A</a:t>
            </a:r>
            <a:r>
              <a:rPr lang="en-US" sz="1500" b="1" dirty="0">
                <a:ea typeface="+mn-lt"/>
                <a:cs typeface="+mn-lt"/>
              </a:rPr>
              <a:t> · </a:t>
            </a:r>
            <a:r>
              <a:rPr lang="en-US" sz="1500" b="1" dirty="0">
                <a:latin typeface="+mj-lt"/>
                <a:ea typeface="+mn-lt"/>
                <a:cs typeface="+mn-lt"/>
              </a:rPr>
              <a:t>B</a:t>
            </a:r>
            <a:endParaRPr lang="en-US" sz="1500" b="1" dirty="0">
              <a:latin typeface="+mj-lt"/>
              <a:ea typeface="+mn-lt"/>
              <a:cs typeface="Poppins Ligh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ea typeface="+mn-lt"/>
                <a:cs typeface="+mn-lt"/>
              </a:rPr>
              <a:t>In exact half adders, </a:t>
            </a:r>
            <a:r>
              <a:rPr lang="en-US" sz="1600" b="1" dirty="0">
                <a:latin typeface="+mj-lt"/>
                <a:ea typeface="+mn-lt"/>
                <a:cs typeface="+mn-lt"/>
              </a:rPr>
              <a:t>⊕ </a:t>
            </a:r>
            <a:r>
              <a:rPr lang="en-IN" sz="1600" dirty="0">
                <a:latin typeface="+mj-lt"/>
              </a:rPr>
              <a:t>→</a:t>
            </a:r>
            <a:r>
              <a:rPr lang="en-US" sz="1600" b="1" dirty="0">
                <a:latin typeface="+mj-lt"/>
                <a:ea typeface="+mn-lt"/>
                <a:cs typeface="+mn-lt"/>
              </a:rPr>
              <a:t> XOR</a:t>
            </a:r>
            <a:r>
              <a:rPr lang="en-US" sz="1600" dirty="0">
                <a:latin typeface="+mj-lt"/>
                <a:ea typeface="+mn-lt"/>
                <a:cs typeface="+mn-lt"/>
              </a:rPr>
              <a:t> logic is used for SUM, but in approx. design it is replaced with </a:t>
            </a:r>
            <a:r>
              <a:rPr lang="en-US" sz="1600" b="1" dirty="0">
                <a:latin typeface="+mj-lt"/>
                <a:ea typeface="+mn-lt"/>
                <a:cs typeface="+mn-lt"/>
              </a:rPr>
              <a:t>(·) </a:t>
            </a:r>
            <a:r>
              <a:rPr lang="en-IN" sz="1600" dirty="0">
                <a:latin typeface="+mj-lt"/>
              </a:rPr>
              <a:t>→</a:t>
            </a:r>
            <a:r>
              <a:rPr lang="en-US" sz="1600" b="1" dirty="0">
                <a:latin typeface="+mj-lt"/>
                <a:ea typeface="+mn-lt"/>
                <a:cs typeface="+mn-lt"/>
              </a:rPr>
              <a:t> OR</a:t>
            </a:r>
            <a:r>
              <a:rPr lang="en-US" sz="1600" dirty="0">
                <a:latin typeface="+mj-lt"/>
                <a:ea typeface="+mn-lt"/>
                <a:cs typeface="+mn-lt"/>
              </a:rPr>
              <a:t> logic to simplify circuitry along with </a:t>
            </a:r>
            <a:r>
              <a:rPr lang="en-US" sz="1600" b="1" dirty="0">
                <a:latin typeface="+mj-lt"/>
                <a:ea typeface="+mn-lt"/>
                <a:cs typeface="+mn-lt"/>
              </a:rPr>
              <a:t>(+) </a:t>
            </a:r>
            <a:r>
              <a:rPr lang="en-IN" sz="1600" dirty="0">
                <a:latin typeface="+mj-lt"/>
              </a:rPr>
              <a:t>→</a:t>
            </a:r>
            <a:r>
              <a:rPr lang="en-US" sz="1600" b="1" dirty="0">
                <a:latin typeface="+mj-lt"/>
                <a:ea typeface="+mn-lt"/>
                <a:cs typeface="+mn-lt"/>
              </a:rPr>
              <a:t> AND</a:t>
            </a:r>
            <a:r>
              <a:rPr lang="en-US" sz="1600" dirty="0">
                <a:latin typeface="+mj-lt"/>
                <a:ea typeface="+mn-lt"/>
                <a:cs typeface="+mn-lt"/>
              </a:rPr>
              <a:t> logic.</a:t>
            </a:r>
          </a:p>
          <a:p>
            <a:pPr algn="ctr"/>
            <a:r>
              <a:rPr lang="en-US" sz="1500" b="1" dirty="0">
                <a:latin typeface="+mj-lt"/>
                <a:ea typeface="+mn-lt"/>
                <a:cs typeface="+mn-lt"/>
              </a:rPr>
              <a:t>Exact FA </a:t>
            </a:r>
            <a:r>
              <a:rPr lang="en-IN" sz="1500" dirty="0">
                <a:latin typeface="+mj-lt"/>
              </a:rPr>
              <a:t>→</a:t>
            </a:r>
            <a:r>
              <a:rPr lang="en-US" sz="1500" b="1" dirty="0">
                <a:latin typeface="+mj-lt"/>
                <a:ea typeface="+mn-lt"/>
                <a:cs typeface="+mn-lt"/>
              </a:rPr>
              <a:t> SUM = (A ⊕ B ⊕ Cin)  &amp;  </a:t>
            </a:r>
          </a:p>
          <a:p>
            <a:pPr algn="ctr"/>
            <a:r>
              <a:rPr lang="en-US" sz="1500" b="1" dirty="0">
                <a:latin typeface="+mj-lt"/>
                <a:ea typeface="+mn-lt"/>
                <a:cs typeface="+mn-lt"/>
              </a:rPr>
              <a:t>                                         CARRY = (A · B) + (Cin · (A ⊕ B)) </a:t>
            </a:r>
          </a:p>
          <a:p>
            <a:pPr algn="ctr"/>
            <a:r>
              <a:rPr lang="en-US" sz="1500" b="1" dirty="0">
                <a:latin typeface="+mj-lt"/>
                <a:ea typeface="+mn-lt"/>
                <a:cs typeface="+mn-lt"/>
              </a:rPr>
              <a:t>      Approx. FA </a:t>
            </a:r>
            <a:r>
              <a:rPr lang="en-IN" sz="1500" dirty="0">
                <a:latin typeface="+mj-lt"/>
              </a:rPr>
              <a:t>→</a:t>
            </a:r>
            <a:r>
              <a:rPr lang="en-US" sz="1500" b="1" dirty="0">
                <a:latin typeface="+mj-lt"/>
                <a:ea typeface="+mn-lt"/>
                <a:cs typeface="+mn-lt"/>
              </a:rPr>
              <a:t> </a:t>
            </a:r>
            <a:r>
              <a:rPr lang="en-US" sz="1500" b="1" dirty="0">
                <a:ea typeface="+mn-lt"/>
                <a:cs typeface="+mn-lt"/>
              </a:rPr>
              <a:t>CARRY</a:t>
            </a:r>
            <a:r>
              <a:rPr lang="en-US" sz="1500" b="1" dirty="0">
                <a:latin typeface="+mj-lt"/>
                <a:ea typeface="+mn-lt"/>
                <a:cs typeface="+mn-lt"/>
              </a:rPr>
              <a:t> = (A</a:t>
            </a:r>
            <a:r>
              <a:rPr lang="en-US" sz="1500" b="1" dirty="0">
                <a:ea typeface="+mn-lt"/>
                <a:cs typeface="+mn-lt"/>
              </a:rPr>
              <a:t> + </a:t>
            </a:r>
            <a:r>
              <a:rPr lang="en-US" sz="1500" b="1" dirty="0">
                <a:latin typeface="+mj-lt"/>
                <a:ea typeface="+mn-lt"/>
                <a:cs typeface="+mn-lt"/>
              </a:rPr>
              <a:t>B </a:t>
            </a:r>
            <a:r>
              <a:rPr lang="en-US" sz="1500" b="1" dirty="0">
                <a:ea typeface="+mn-lt"/>
                <a:cs typeface="+mn-lt"/>
              </a:rPr>
              <a:t>+ </a:t>
            </a:r>
            <a:r>
              <a:rPr lang="en-US" sz="1500" b="1" dirty="0">
                <a:latin typeface="+mj-lt"/>
                <a:ea typeface="+mn-lt"/>
                <a:cs typeface="+mn-lt"/>
              </a:rPr>
              <a:t>Cin)  &amp;  </a:t>
            </a:r>
          </a:p>
          <a:p>
            <a:pPr algn="ctr"/>
            <a:r>
              <a:rPr lang="en-US" sz="1500" b="1" dirty="0">
                <a:latin typeface="+mj-lt"/>
                <a:ea typeface="+mn-lt"/>
                <a:cs typeface="+mn-lt"/>
              </a:rPr>
              <a:t>                    SUM = (</a:t>
            </a:r>
            <a:r>
              <a:rPr lang="en-US" sz="1500" b="1" dirty="0">
                <a:ea typeface="+mn-lt"/>
                <a:cs typeface="+mn-lt"/>
              </a:rPr>
              <a:t>CARRY</a:t>
            </a:r>
            <a:r>
              <a:rPr lang="en-US" sz="1500" b="1" dirty="0">
                <a:latin typeface="+mj-lt"/>
                <a:ea typeface="+mn-lt"/>
                <a:cs typeface="+mn-lt"/>
              </a:rPr>
              <a:t>)’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ea typeface="+mn-lt"/>
                <a:cs typeface="+mn-lt"/>
              </a:rPr>
              <a:t>Carry generation logic is intentionally simplified to reduce the number of gates and internal switching transitions.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+mj-lt"/>
                <a:ea typeface="+mn-lt"/>
                <a:cs typeface="+mn-lt"/>
              </a:rPr>
              <a:t>Approximate adders are used in the LSB region of the multiplier, while exact adders are retained in the MSB region to preserve overall accuracy.</a:t>
            </a:r>
          </a:p>
          <a:p>
            <a:endParaRPr lang="en-US" sz="1500" dirty="0">
              <a:latin typeface="+mj-lt"/>
              <a:ea typeface="Calibri"/>
              <a:cs typeface="Poppi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C3274-49DF-1B55-6288-F81EDD7B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48" y="-1120"/>
            <a:ext cx="2162176" cy="48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E7F66-6A45-4685-8852-FF3A58A34093}"/>
              </a:ext>
            </a:extLst>
          </p:cNvPr>
          <p:cNvSpPr/>
          <p:nvPr/>
        </p:nvSpPr>
        <p:spPr>
          <a:xfrm>
            <a:off x="4298075" y="979820"/>
            <a:ext cx="3401961" cy="802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3970D7-F59D-99BF-8E3F-A7DE2FC72BF2}"/>
              </a:ext>
            </a:extLst>
          </p:cNvPr>
          <p:cNvSpPr/>
          <p:nvPr/>
        </p:nvSpPr>
        <p:spPr>
          <a:xfrm>
            <a:off x="4298075" y="1888061"/>
            <a:ext cx="3401961" cy="802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88E67-BD65-A6AE-D75F-CAEBAA9A7FF9}"/>
              </a:ext>
            </a:extLst>
          </p:cNvPr>
          <p:cNvSpPr/>
          <p:nvPr/>
        </p:nvSpPr>
        <p:spPr>
          <a:xfrm>
            <a:off x="3873908" y="3441483"/>
            <a:ext cx="4689987" cy="7255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8F76D-9019-2589-9547-AFF0F8287FE9}"/>
              </a:ext>
            </a:extLst>
          </p:cNvPr>
          <p:cNvSpPr/>
          <p:nvPr/>
        </p:nvSpPr>
        <p:spPr>
          <a:xfrm>
            <a:off x="3873909" y="4236591"/>
            <a:ext cx="4689987" cy="7255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09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5724-9256-32CA-071B-27DCC4E82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60D84-45C3-E126-9FBA-16E2ECBC6A48}"/>
              </a:ext>
            </a:extLst>
          </p:cNvPr>
          <p:cNvGrpSpPr/>
          <p:nvPr/>
        </p:nvGrpSpPr>
        <p:grpSpPr>
          <a:xfrm>
            <a:off x="115422" y="360852"/>
            <a:ext cx="5715887" cy="2379278"/>
            <a:chOff x="193298" y="347063"/>
            <a:chExt cx="5715887" cy="21450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A59CA8-BB9D-A297-4097-9560D2AA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298" y="347063"/>
              <a:ext cx="5715887" cy="18541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8C1142-DBC7-0F06-DC6E-746DBC9117ED}"/>
                </a:ext>
              </a:extLst>
            </p:cNvPr>
            <p:cNvSpPr txBox="1"/>
            <p:nvPr/>
          </p:nvSpPr>
          <p:spPr>
            <a:xfrm>
              <a:off x="193298" y="2262528"/>
              <a:ext cx="5715887" cy="2296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 dirty="0">
                  <a:ea typeface="+mn-lt"/>
                  <a:cs typeface="+mn-lt"/>
                </a:rPr>
                <a:t>Fig 4. (a). Exact HA, (b). Approx. HA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F15434-4EA5-5655-971E-44465D0CAB4B}"/>
              </a:ext>
            </a:extLst>
          </p:cNvPr>
          <p:cNvGrpSpPr/>
          <p:nvPr/>
        </p:nvGrpSpPr>
        <p:grpSpPr>
          <a:xfrm>
            <a:off x="164333" y="3018503"/>
            <a:ext cx="5715888" cy="3559212"/>
            <a:chOff x="193299" y="3352800"/>
            <a:chExt cx="5715888" cy="24025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6BE9DE-0A1E-05BA-6DD8-5F40121E4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00" y="3352800"/>
              <a:ext cx="5715887" cy="21435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DAFC8-33C3-5D4A-0B24-FE0139AA53FF}"/>
                </a:ext>
              </a:extLst>
            </p:cNvPr>
            <p:cNvSpPr txBox="1"/>
            <p:nvPr/>
          </p:nvSpPr>
          <p:spPr>
            <a:xfrm>
              <a:off x="193299" y="5496327"/>
              <a:ext cx="5715886" cy="2589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 dirty="0">
                  <a:ea typeface="+mn-lt"/>
                  <a:cs typeface="+mn-lt"/>
                </a:rPr>
                <a:t>Fig 5. (a). Exact FA, (b). Approx. FA</a:t>
              </a:r>
              <a:endParaRPr lang="en-US" sz="1600" b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D41263-BF34-BFA4-DA35-3813491D4120}"/>
              </a:ext>
            </a:extLst>
          </p:cNvPr>
          <p:cNvGrpSpPr/>
          <p:nvPr/>
        </p:nvGrpSpPr>
        <p:grpSpPr>
          <a:xfrm>
            <a:off x="6360691" y="360851"/>
            <a:ext cx="5715887" cy="2547341"/>
            <a:chOff x="164329" y="3949806"/>
            <a:chExt cx="5715887" cy="18545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DC369A-2367-AB5C-31FA-D599A88D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30" y="3949806"/>
              <a:ext cx="5618073" cy="14972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88D1FA-2281-6F11-B3D6-C1ED6AFF801A}"/>
                </a:ext>
              </a:extLst>
            </p:cNvPr>
            <p:cNvSpPr txBox="1"/>
            <p:nvPr/>
          </p:nvSpPr>
          <p:spPr>
            <a:xfrm>
              <a:off x="164329" y="5496561"/>
              <a:ext cx="57158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table. 1. Exact vs </a:t>
              </a:r>
              <a:r>
                <a:rPr lang="en-IN" sz="1400" b="1" dirty="0"/>
                <a:t>Approximate HA truth table comparison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8910AF-A578-460E-A1C8-D3A84488606D}"/>
              </a:ext>
            </a:extLst>
          </p:cNvPr>
          <p:cNvGrpSpPr/>
          <p:nvPr/>
        </p:nvGrpSpPr>
        <p:grpSpPr>
          <a:xfrm>
            <a:off x="6311782" y="3018503"/>
            <a:ext cx="5764795" cy="3575247"/>
            <a:chOff x="6311782" y="3949806"/>
            <a:chExt cx="5764795" cy="26330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D81184D-F505-8BF0-92D6-B29BEB31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1782" y="3949806"/>
              <a:ext cx="5715885" cy="23379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AB4951-079C-54C4-F65D-63F007632160}"/>
                </a:ext>
              </a:extLst>
            </p:cNvPr>
            <p:cNvSpPr txBox="1"/>
            <p:nvPr/>
          </p:nvSpPr>
          <p:spPr>
            <a:xfrm>
              <a:off x="6360690" y="6275093"/>
              <a:ext cx="57158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table. 2. Exact vs </a:t>
              </a:r>
              <a:r>
                <a:rPr lang="en-IN" sz="1400" b="1" dirty="0"/>
                <a:t>Approximate FA truth table comparison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787200"/>
      </p:ext>
    </p:extLst>
  </p:cSld>
  <p:clrMapOvr>
    <a:masterClrMapping/>
  </p:clrMapOvr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30E3E3-D30D-4D0C-B8BA-8E07411E6236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22E5260-2832-4BCF-81AB-9742AA229F34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CB1CF90-4325-48B7-84B7-FA4137780E8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1822</TotalTime>
  <Words>2161</Words>
  <Application>Microsoft Office PowerPoint</Application>
  <PresentationFormat>Widescreen</PresentationFormat>
  <Paragraphs>173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Algerian</vt:lpstr>
      <vt:lpstr>Aptos</vt:lpstr>
      <vt:lpstr>Arial</vt:lpstr>
      <vt:lpstr>Bookman Old Style</vt:lpstr>
      <vt:lpstr>Calibri</vt:lpstr>
      <vt:lpstr>Neue Haas Grotesk Text Pro</vt:lpstr>
      <vt:lpstr>Poppins Light</vt:lpstr>
      <vt:lpstr>Wingdings</vt:lpstr>
      <vt:lpstr>Wingdings,Sans-Serif</vt:lpstr>
      <vt:lpstr>DuneVTI</vt:lpstr>
      <vt:lpstr>PowerPoint Presentation</vt:lpstr>
      <vt:lpstr>Contents</vt:lpstr>
      <vt:lpstr>Introduction</vt:lpstr>
      <vt:lpstr>Literature Survey</vt:lpstr>
      <vt:lpstr>Problem Statement</vt:lpstr>
      <vt:lpstr>Design Methodologies</vt:lpstr>
      <vt:lpstr>Methodology – design overview</vt:lpstr>
      <vt:lpstr>Sub-circuits – approximate adders</vt:lpstr>
      <vt:lpstr>PowerPoint Presentation</vt:lpstr>
      <vt:lpstr>Adder Architectures and Design Flow</vt:lpstr>
      <vt:lpstr>PowerPoint Presentation</vt:lpstr>
      <vt:lpstr>Clock-Gated Approximate Multiplier Architecture (4-bit to 16-bit)</vt:lpstr>
      <vt:lpstr>PowerPoint Presentation</vt:lpstr>
      <vt:lpstr>PowerPoint Presentation</vt:lpstr>
      <vt:lpstr>Result Analysis (Evaluation Framework, Performance, Accuracy &amp; Final Outcomes)</vt:lpstr>
      <vt:lpstr>PowerPoint Presentation</vt:lpstr>
      <vt:lpstr>PowerPoint Presentation</vt:lpstr>
      <vt:lpstr>PowerPoint Presentation</vt:lpstr>
      <vt:lpstr>Conclusions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Bibhu Asish Panda</cp:lastModifiedBy>
  <cp:revision>2</cp:revision>
  <dcterms:created xsi:type="dcterms:W3CDTF">2026-01-26T03:52:05Z</dcterms:created>
  <dcterms:modified xsi:type="dcterms:W3CDTF">2026-02-03T06:12:17Z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